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90" r:id="rId9"/>
    <p:sldId id="291" r:id="rId10"/>
    <p:sldId id="292" r:id="rId11"/>
    <p:sldId id="263" r:id="rId12"/>
    <p:sldId id="270" r:id="rId13"/>
    <p:sldId id="273" r:id="rId14"/>
    <p:sldId id="272" r:id="rId15"/>
    <p:sldId id="271" r:id="rId16"/>
    <p:sldId id="264" r:id="rId17"/>
    <p:sldId id="269" r:id="rId18"/>
    <p:sldId id="281" r:id="rId19"/>
    <p:sldId id="267" r:id="rId20"/>
    <p:sldId id="279" r:id="rId21"/>
    <p:sldId id="268" r:id="rId22"/>
    <p:sldId id="280" r:id="rId23"/>
    <p:sldId id="266" r:id="rId24"/>
    <p:sldId id="276" r:id="rId25"/>
    <p:sldId id="277" r:id="rId26"/>
    <p:sldId id="265" r:id="rId27"/>
    <p:sldId id="287" r:id="rId28"/>
    <p:sldId id="275" r:id="rId29"/>
    <p:sldId id="288" r:id="rId30"/>
    <p:sldId id="278" r:id="rId31"/>
    <p:sldId id="274" r:id="rId32"/>
    <p:sldId id="282" r:id="rId33"/>
    <p:sldId id="286" r:id="rId34"/>
    <p:sldId id="284" r:id="rId35"/>
    <p:sldId id="283" r:id="rId36"/>
    <p:sldId id="306" r:id="rId37"/>
    <p:sldId id="307" r:id="rId38"/>
    <p:sldId id="293" r:id="rId39"/>
    <p:sldId id="305" r:id="rId40"/>
    <p:sldId id="304" r:id="rId41"/>
    <p:sldId id="303" r:id="rId42"/>
    <p:sldId id="302" r:id="rId43"/>
    <p:sldId id="301" r:id="rId44"/>
    <p:sldId id="300" r:id="rId45"/>
    <p:sldId id="299" r:id="rId46"/>
    <p:sldId id="298" r:id="rId47"/>
    <p:sldId id="297" r:id="rId48"/>
    <p:sldId id="295" r:id="rId49"/>
    <p:sldId id="296" r:id="rId50"/>
    <p:sldId id="294" r:id="rId51"/>
    <p:sldId id="308" r:id="rId52"/>
    <p:sldId id="310" r:id="rId53"/>
    <p:sldId id="309" r:id="rId54"/>
    <p:sldId id="311" r:id="rId55"/>
    <p:sldId id="312" r:id="rId56"/>
    <p:sldId id="31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660"/>
  </p:normalViewPr>
  <p:slideViewPr>
    <p:cSldViewPr snapToGrid="0">
      <p:cViewPr varScale="1">
        <p:scale>
          <a:sx n="86" d="100"/>
          <a:sy n="86" d="100"/>
        </p:scale>
        <p:origin x="7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66B896-FE31-4C12-A968-48A65C9305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B94DD0-88BA-40FA-8BD8-DFE139DBA2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C21C9-8069-45EC-B2EA-B0952231EA77}" type="datetimeFigureOut">
              <a:rPr lang="en-US" smtClean="0"/>
              <a:t>6/4/2020</a:t>
            </a:fld>
            <a:endParaRPr lang="en-US"/>
          </a:p>
        </p:txBody>
      </p:sp>
      <p:sp>
        <p:nvSpPr>
          <p:cNvPr id="4" name="Footer Placeholder 3">
            <a:extLst>
              <a:ext uri="{FF2B5EF4-FFF2-40B4-BE49-F238E27FC236}">
                <a16:creationId xmlns:a16="http://schemas.microsoft.com/office/drawing/2014/main" id="{518D7FB1-4E24-46E2-9959-5C80EAA7D0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DB4992B-C9D4-4697-B407-68083D9987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8BC58C-07E8-4999-AD30-67CD1A45D384}" type="slidenum">
              <a:rPr lang="en-US" smtClean="0"/>
              <a:t>‹#›</a:t>
            </a:fld>
            <a:endParaRPr lang="en-US"/>
          </a:p>
        </p:txBody>
      </p:sp>
    </p:spTree>
    <p:extLst>
      <p:ext uri="{BB962C8B-B14F-4D97-AF65-F5344CB8AC3E}">
        <p14:creationId xmlns:p14="http://schemas.microsoft.com/office/powerpoint/2010/main" val="53487439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9567A-34EC-45F0-B622-A90031E566B6}"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87EF4-D0CE-46D4-B906-109D23DD3E72}" type="slidenum">
              <a:rPr lang="en-US" smtClean="0"/>
              <a:t>‹#›</a:t>
            </a:fld>
            <a:endParaRPr lang="en-US"/>
          </a:p>
        </p:txBody>
      </p:sp>
    </p:spTree>
    <p:extLst>
      <p:ext uri="{BB962C8B-B14F-4D97-AF65-F5344CB8AC3E}">
        <p14:creationId xmlns:p14="http://schemas.microsoft.com/office/powerpoint/2010/main" val="422370400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A8B0-86F6-4106-B385-BACD26939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C3E9-88EB-4A34-AFB5-866A38EA60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D8DB4-4BF0-48CE-9C8B-9131A636FB1F}"/>
              </a:ext>
            </a:extLst>
          </p:cNvPr>
          <p:cNvSpPr>
            <a:spLocks noGrp="1"/>
          </p:cNvSpPr>
          <p:nvPr>
            <p:ph type="dt" sz="half" idx="10"/>
          </p:nvPr>
        </p:nvSpPr>
        <p:spPr/>
        <p:txBody>
          <a:bodyPr/>
          <a:lstStyle/>
          <a:p>
            <a:fld id="{E8F8D989-0698-4F47-92A4-A46BBC918925}" type="datetime1">
              <a:rPr lang="en-US" smtClean="0"/>
              <a:t>6/4/2020</a:t>
            </a:fld>
            <a:endParaRPr lang="en-US"/>
          </a:p>
        </p:txBody>
      </p:sp>
      <p:sp>
        <p:nvSpPr>
          <p:cNvPr id="5" name="Footer Placeholder 4">
            <a:extLst>
              <a:ext uri="{FF2B5EF4-FFF2-40B4-BE49-F238E27FC236}">
                <a16:creationId xmlns:a16="http://schemas.microsoft.com/office/drawing/2014/main" id="{ED59EB69-E1C7-453B-B698-B2F0AA369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686EB-4D66-4030-8BC3-FFF14605F8F6}"/>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389725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594D-A026-4C83-994A-02428B6728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57AA1-2C3B-4CB7-B48B-CCC0CC9C15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AED4C-F3C8-44E5-A349-090393CB68EB}"/>
              </a:ext>
            </a:extLst>
          </p:cNvPr>
          <p:cNvSpPr>
            <a:spLocks noGrp="1"/>
          </p:cNvSpPr>
          <p:nvPr>
            <p:ph type="dt" sz="half" idx="10"/>
          </p:nvPr>
        </p:nvSpPr>
        <p:spPr/>
        <p:txBody>
          <a:bodyPr/>
          <a:lstStyle/>
          <a:p>
            <a:fld id="{4AF3E774-02AD-4F16-9D7D-2FB89F4B1195}" type="datetime1">
              <a:rPr lang="en-US" smtClean="0"/>
              <a:t>6/4/2020</a:t>
            </a:fld>
            <a:endParaRPr lang="en-US"/>
          </a:p>
        </p:txBody>
      </p:sp>
      <p:sp>
        <p:nvSpPr>
          <p:cNvPr id="5" name="Footer Placeholder 4">
            <a:extLst>
              <a:ext uri="{FF2B5EF4-FFF2-40B4-BE49-F238E27FC236}">
                <a16:creationId xmlns:a16="http://schemas.microsoft.com/office/drawing/2014/main" id="{9D44C0F4-3D0E-4003-8B86-E220E8C45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8C45E-97D1-46E4-BBF0-100E6C71C689}"/>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150125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C4387C-AE14-4965-B231-17E15B81D5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66461-2C46-4B6C-ADFC-D9FF41A098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3EB4D-C7B2-45C9-9EAF-ED72C2DDC49D}"/>
              </a:ext>
            </a:extLst>
          </p:cNvPr>
          <p:cNvSpPr>
            <a:spLocks noGrp="1"/>
          </p:cNvSpPr>
          <p:nvPr>
            <p:ph type="dt" sz="half" idx="10"/>
          </p:nvPr>
        </p:nvSpPr>
        <p:spPr/>
        <p:txBody>
          <a:bodyPr/>
          <a:lstStyle/>
          <a:p>
            <a:fld id="{46DDDF76-55E4-4D8C-A816-3C10D80A5737}" type="datetime1">
              <a:rPr lang="en-US" smtClean="0"/>
              <a:t>6/4/2020</a:t>
            </a:fld>
            <a:endParaRPr lang="en-US"/>
          </a:p>
        </p:txBody>
      </p:sp>
      <p:sp>
        <p:nvSpPr>
          <p:cNvPr id="5" name="Footer Placeholder 4">
            <a:extLst>
              <a:ext uri="{FF2B5EF4-FFF2-40B4-BE49-F238E27FC236}">
                <a16:creationId xmlns:a16="http://schemas.microsoft.com/office/drawing/2014/main" id="{5F7077D9-B35A-419C-8E2F-D3DE22AAF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72A91-5B11-43D1-A5D9-C203C8B8BB29}"/>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1405724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0C5E-D7C0-4596-9D20-C01A13443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AD92EB-6DC6-4F6A-A33B-58C9088D3B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2BB9F-64A1-40B0-A8A6-8BCC3DCF72D7}"/>
              </a:ext>
            </a:extLst>
          </p:cNvPr>
          <p:cNvSpPr>
            <a:spLocks noGrp="1"/>
          </p:cNvSpPr>
          <p:nvPr>
            <p:ph type="dt" sz="half" idx="10"/>
          </p:nvPr>
        </p:nvSpPr>
        <p:spPr/>
        <p:txBody>
          <a:bodyPr/>
          <a:lstStyle/>
          <a:p>
            <a:fld id="{DD86608F-5E32-40D8-BAE8-68AB5AE6E4DA}" type="datetime1">
              <a:rPr lang="en-US" smtClean="0"/>
              <a:t>6/4/2020</a:t>
            </a:fld>
            <a:endParaRPr lang="en-US"/>
          </a:p>
        </p:txBody>
      </p:sp>
      <p:sp>
        <p:nvSpPr>
          <p:cNvPr id="5" name="Footer Placeholder 4">
            <a:extLst>
              <a:ext uri="{FF2B5EF4-FFF2-40B4-BE49-F238E27FC236}">
                <a16:creationId xmlns:a16="http://schemas.microsoft.com/office/drawing/2014/main" id="{DECC8E75-D0D8-40FA-951C-E2F7EA3ED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ABCCF-CFC4-4285-A1CF-4A2C8E970A44}"/>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1337081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18746-A5A3-47D4-809B-170F37D9D5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4E583A-6973-423E-BEE2-F2E7AA2FB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6E8C4C-814D-45E1-BC43-44F83092E7BB}"/>
              </a:ext>
            </a:extLst>
          </p:cNvPr>
          <p:cNvSpPr>
            <a:spLocks noGrp="1"/>
          </p:cNvSpPr>
          <p:nvPr>
            <p:ph type="dt" sz="half" idx="10"/>
          </p:nvPr>
        </p:nvSpPr>
        <p:spPr/>
        <p:txBody>
          <a:bodyPr/>
          <a:lstStyle/>
          <a:p>
            <a:fld id="{36EA51E6-1825-470E-82D6-A95BC6C8B2A2}" type="datetime1">
              <a:rPr lang="en-US" smtClean="0"/>
              <a:t>6/4/2020</a:t>
            </a:fld>
            <a:endParaRPr lang="en-US"/>
          </a:p>
        </p:txBody>
      </p:sp>
      <p:sp>
        <p:nvSpPr>
          <p:cNvPr id="5" name="Footer Placeholder 4">
            <a:extLst>
              <a:ext uri="{FF2B5EF4-FFF2-40B4-BE49-F238E27FC236}">
                <a16:creationId xmlns:a16="http://schemas.microsoft.com/office/drawing/2014/main" id="{7DC73B4E-E52D-4658-8601-B044E18F8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CF42-5030-49EB-9982-DCD2B947398D}"/>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412146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199F-8D31-4AB4-BF38-C52447E62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B6E454-B71A-4863-8B51-61E0C9E7BE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1EF113-546F-47CB-891E-71EF7398F2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7EF2E8-166F-47D3-AE27-33B1F846FD97}"/>
              </a:ext>
            </a:extLst>
          </p:cNvPr>
          <p:cNvSpPr>
            <a:spLocks noGrp="1"/>
          </p:cNvSpPr>
          <p:nvPr>
            <p:ph type="dt" sz="half" idx="10"/>
          </p:nvPr>
        </p:nvSpPr>
        <p:spPr/>
        <p:txBody>
          <a:bodyPr/>
          <a:lstStyle/>
          <a:p>
            <a:fld id="{87550D16-03DE-43A8-9C0C-713A6A5E8127}" type="datetime1">
              <a:rPr lang="en-US" smtClean="0"/>
              <a:t>6/4/2020</a:t>
            </a:fld>
            <a:endParaRPr lang="en-US"/>
          </a:p>
        </p:txBody>
      </p:sp>
      <p:sp>
        <p:nvSpPr>
          <p:cNvPr id="6" name="Footer Placeholder 5">
            <a:extLst>
              <a:ext uri="{FF2B5EF4-FFF2-40B4-BE49-F238E27FC236}">
                <a16:creationId xmlns:a16="http://schemas.microsoft.com/office/drawing/2014/main" id="{DF4B21B3-E9ED-4898-A933-CEB3660BB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FD3A9-2964-4976-A346-BCF562A43224}"/>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409225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A389-AB19-421D-9456-2E41B0BBDF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C35460-FD05-435C-B935-C1A1C10A6F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9CE227-38A1-424C-8D3A-564E5473906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89D408-D268-427B-BE63-CEF8494AB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B804D1-192A-49C6-9C0C-BDCE539DBF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8B309C-7A89-4EC9-B6F4-6E3BB3F5A206}"/>
              </a:ext>
            </a:extLst>
          </p:cNvPr>
          <p:cNvSpPr>
            <a:spLocks noGrp="1"/>
          </p:cNvSpPr>
          <p:nvPr>
            <p:ph type="dt" sz="half" idx="10"/>
          </p:nvPr>
        </p:nvSpPr>
        <p:spPr/>
        <p:txBody>
          <a:bodyPr/>
          <a:lstStyle/>
          <a:p>
            <a:fld id="{5746F501-C292-4262-A25D-08365260D2C4}" type="datetime1">
              <a:rPr lang="en-US" smtClean="0"/>
              <a:t>6/4/2020</a:t>
            </a:fld>
            <a:endParaRPr lang="en-US"/>
          </a:p>
        </p:txBody>
      </p:sp>
      <p:sp>
        <p:nvSpPr>
          <p:cNvPr id="8" name="Footer Placeholder 7">
            <a:extLst>
              <a:ext uri="{FF2B5EF4-FFF2-40B4-BE49-F238E27FC236}">
                <a16:creationId xmlns:a16="http://schemas.microsoft.com/office/drawing/2014/main" id="{F61BF2B5-A39C-41B9-BED6-9E96FDAAD9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B4C020-A641-49C3-B49F-73AD2E8EC6D5}"/>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274540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983D-1309-484D-B442-0C2A0AEA17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617FC3-FCC5-4D25-87FA-ADF157E908F4}"/>
              </a:ext>
            </a:extLst>
          </p:cNvPr>
          <p:cNvSpPr>
            <a:spLocks noGrp="1"/>
          </p:cNvSpPr>
          <p:nvPr>
            <p:ph type="dt" sz="half" idx="10"/>
          </p:nvPr>
        </p:nvSpPr>
        <p:spPr/>
        <p:txBody>
          <a:bodyPr/>
          <a:lstStyle/>
          <a:p>
            <a:fld id="{F200BB88-E0CF-43ED-9368-EAE520713C13}" type="datetime1">
              <a:rPr lang="en-US" smtClean="0"/>
              <a:t>6/4/2020</a:t>
            </a:fld>
            <a:endParaRPr lang="en-US"/>
          </a:p>
        </p:txBody>
      </p:sp>
      <p:sp>
        <p:nvSpPr>
          <p:cNvPr id="4" name="Footer Placeholder 3">
            <a:extLst>
              <a:ext uri="{FF2B5EF4-FFF2-40B4-BE49-F238E27FC236}">
                <a16:creationId xmlns:a16="http://schemas.microsoft.com/office/drawing/2014/main" id="{2B1EE2AB-7577-48CC-876D-4D8848CFDB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182798-679E-49A9-A752-6C035557FF0E}"/>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2197430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5817F1-61A8-4DE7-9834-F6F864ED8B10}"/>
              </a:ext>
            </a:extLst>
          </p:cNvPr>
          <p:cNvSpPr>
            <a:spLocks noGrp="1"/>
          </p:cNvSpPr>
          <p:nvPr>
            <p:ph type="dt" sz="half" idx="10"/>
          </p:nvPr>
        </p:nvSpPr>
        <p:spPr/>
        <p:txBody>
          <a:bodyPr/>
          <a:lstStyle/>
          <a:p>
            <a:fld id="{42BA7FC6-549A-4766-883F-F1806D0A6A8E}" type="datetime1">
              <a:rPr lang="en-US" smtClean="0"/>
              <a:t>6/4/2020</a:t>
            </a:fld>
            <a:endParaRPr lang="en-US"/>
          </a:p>
        </p:txBody>
      </p:sp>
      <p:sp>
        <p:nvSpPr>
          <p:cNvPr id="3" name="Footer Placeholder 2">
            <a:extLst>
              <a:ext uri="{FF2B5EF4-FFF2-40B4-BE49-F238E27FC236}">
                <a16:creationId xmlns:a16="http://schemas.microsoft.com/office/drawing/2014/main" id="{0AB07601-6FD8-46F1-9E75-F367D8F85F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9BDAC0-4C10-4385-96A3-03B943DABB2C}"/>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64885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D281-BF59-472D-B8A6-A2318C446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6B6E2-42E9-405A-B770-50C0AFC18F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532B3A-3405-4F81-A359-FF638001A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B4EA1B-47E8-4AE9-B3EB-E2B464FB3B7F}"/>
              </a:ext>
            </a:extLst>
          </p:cNvPr>
          <p:cNvSpPr>
            <a:spLocks noGrp="1"/>
          </p:cNvSpPr>
          <p:nvPr>
            <p:ph type="dt" sz="half" idx="10"/>
          </p:nvPr>
        </p:nvSpPr>
        <p:spPr/>
        <p:txBody>
          <a:bodyPr/>
          <a:lstStyle/>
          <a:p>
            <a:fld id="{0E8B80A1-8F44-4257-B488-D90D6A2020E0}" type="datetime1">
              <a:rPr lang="en-US" smtClean="0"/>
              <a:t>6/4/2020</a:t>
            </a:fld>
            <a:endParaRPr lang="en-US"/>
          </a:p>
        </p:txBody>
      </p:sp>
      <p:sp>
        <p:nvSpPr>
          <p:cNvPr id="6" name="Footer Placeholder 5">
            <a:extLst>
              <a:ext uri="{FF2B5EF4-FFF2-40B4-BE49-F238E27FC236}">
                <a16:creationId xmlns:a16="http://schemas.microsoft.com/office/drawing/2014/main" id="{84D98BCC-86DD-4CFE-ACE4-EEA906F358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DD6C0-DEC5-445F-94FE-283FFD699BC0}"/>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224483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42A4-6BF4-4815-8435-E91E43A82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EA30C0-83BE-4ABF-8579-1E41EB941A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16B2D-95C8-4F17-8AF7-470540123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1126AA-F401-48A0-931C-6B1D0C4A4764}"/>
              </a:ext>
            </a:extLst>
          </p:cNvPr>
          <p:cNvSpPr>
            <a:spLocks noGrp="1"/>
          </p:cNvSpPr>
          <p:nvPr>
            <p:ph type="dt" sz="half" idx="10"/>
          </p:nvPr>
        </p:nvSpPr>
        <p:spPr/>
        <p:txBody>
          <a:bodyPr/>
          <a:lstStyle/>
          <a:p>
            <a:fld id="{ADE6B726-E8D8-4700-B783-78BCC35EE6A7}" type="datetime1">
              <a:rPr lang="en-US" smtClean="0"/>
              <a:t>6/4/2020</a:t>
            </a:fld>
            <a:endParaRPr lang="en-US"/>
          </a:p>
        </p:txBody>
      </p:sp>
      <p:sp>
        <p:nvSpPr>
          <p:cNvPr id="6" name="Footer Placeholder 5">
            <a:extLst>
              <a:ext uri="{FF2B5EF4-FFF2-40B4-BE49-F238E27FC236}">
                <a16:creationId xmlns:a16="http://schemas.microsoft.com/office/drawing/2014/main" id="{E0AC6719-2C43-4162-93C9-295A5CBCF1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FCEC9-F4CE-4BDC-BBDA-89F5744AD5C9}"/>
              </a:ext>
            </a:extLst>
          </p:cNvPr>
          <p:cNvSpPr>
            <a:spLocks noGrp="1"/>
          </p:cNvSpPr>
          <p:nvPr>
            <p:ph type="sldNum" sz="quarter" idx="12"/>
          </p:nvPr>
        </p:nvSpPr>
        <p:spPr/>
        <p:txBody>
          <a:bodyPr/>
          <a:lstStyle/>
          <a:p>
            <a:fld id="{AC82BEE3-2612-4029-A7AB-281F69FF837B}" type="slidenum">
              <a:rPr lang="en-US" smtClean="0"/>
              <a:t>‹#›</a:t>
            </a:fld>
            <a:endParaRPr lang="en-US"/>
          </a:p>
        </p:txBody>
      </p:sp>
    </p:spTree>
    <p:extLst>
      <p:ext uri="{BB962C8B-B14F-4D97-AF65-F5344CB8AC3E}">
        <p14:creationId xmlns:p14="http://schemas.microsoft.com/office/powerpoint/2010/main" val="382611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9967B-E4FD-4821-B3F0-64E226A2D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91B8D8-F79F-4E1F-9A0B-0981DAFA7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25B0E-E3DA-4842-9FD9-0CB7A725E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6C0726-D8C7-4F3B-8C18-E0EABE5D590F}" type="datetime1">
              <a:rPr lang="en-US" smtClean="0"/>
              <a:t>6/4/2020</a:t>
            </a:fld>
            <a:endParaRPr lang="en-US"/>
          </a:p>
        </p:txBody>
      </p:sp>
      <p:sp>
        <p:nvSpPr>
          <p:cNvPr id="5" name="Footer Placeholder 4">
            <a:extLst>
              <a:ext uri="{FF2B5EF4-FFF2-40B4-BE49-F238E27FC236}">
                <a16:creationId xmlns:a16="http://schemas.microsoft.com/office/drawing/2014/main" id="{9C883342-500B-49A3-BEA8-86807E3B12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4526A9-2779-407B-A502-E9DA3363F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2BEE3-2612-4029-A7AB-281F69FF837B}" type="slidenum">
              <a:rPr lang="en-US" smtClean="0"/>
              <a:t>‹#›</a:t>
            </a:fld>
            <a:endParaRPr lang="en-US"/>
          </a:p>
        </p:txBody>
      </p:sp>
    </p:spTree>
    <p:extLst>
      <p:ext uri="{BB962C8B-B14F-4D97-AF65-F5344CB8AC3E}">
        <p14:creationId xmlns:p14="http://schemas.microsoft.com/office/powerpoint/2010/main" val="31036867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28B0-007D-493D-A164-106A9E5914F4}"/>
              </a:ext>
            </a:extLst>
          </p:cNvPr>
          <p:cNvSpPr>
            <a:spLocks noGrp="1"/>
          </p:cNvSpPr>
          <p:nvPr>
            <p:ph type="ctrTitle"/>
          </p:nvPr>
        </p:nvSpPr>
        <p:spPr>
          <a:xfrm>
            <a:off x="1524000" y="1791230"/>
            <a:ext cx="9144000" cy="2005473"/>
          </a:xfrm>
        </p:spPr>
        <p:txBody>
          <a:bodyPr>
            <a:normAutofit/>
          </a:bodyPr>
          <a:lstStyle/>
          <a:p>
            <a:r>
              <a:rPr lang="ro-RO" sz="3200" b="1" dirty="0">
                <a:latin typeface="Times New Roman" panose="02020603050405020304" pitchFamily="18" charset="0"/>
                <a:cs typeface="Times New Roman" panose="02020603050405020304" pitchFamily="18" charset="0"/>
              </a:rPr>
              <a:t>Proteză de mână de tip antropomorfic cu comandă mioelectrică</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817DCE9-1B6E-4E52-BBD5-4D415DB47FF1}"/>
              </a:ext>
            </a:extLst>
          </p:cNvPr>
          <p:cNvSpPr>
            <a:spLocks noGrp="1"/>
          </p:cNvSpPr>
          <p:nvPr>
            <p:ph type="subTitle" idx="1"/>
          </p:nvPr>
        </p:nvSpPr>
        <p:spPr>
          <a:xfrm>
            <a:off x="1260253" y="4310339"/>
            <a:ext cx="9543582" cy="1655762"/>
          </a:xfrm>
        </p:spPr>
        <p:txBody>
          <a:bodyPr/>
          <a:lstStyle/>
          <a:p>
            <a:pPr algn="l"/>
            <a:r>
              <a:rPr lang="ro-RO" dirty="0">
                <a:latin typeface="Times New Roman" panose="02020603050405020304" pitchFamily="18" charset="0"/>
                <a:cs typeface="Times New Roman" panose="02020603050405020304" pitchFamily="18" charset="0"/>
              </a:rPr>
              <a:t>Student: Ioan COMAN </a:t>
            </a:r>
            <a:endParaRPr lang="en-US" dirty="0">
              <a:latin typeface="Times New Roman" panose="02020603050405020304" pitchFamily="18" charset="0"/>
              <a:cs typeface="Times New Roman" panose="02020603050405020304" pitchFamily="18" charset="0"/>
            </a:endParaRPr>
          </a:p>
          <a:p>
            <a:pPr algn="l"/>
            <a:r>
              <a:rPr lang="ro-RO" dirty="0">
                <a:latin typeface="Times New Roman" panose="02020603050405020304" pitchFamily="18" charset="0"/>
                <a:cs typeface="Times New Roman" panose="02020603050405020304" pitchFamily="18" charset="0"/>
              </a:rPr>
              <a:t>Conducător Ştiinţific: Șl. Dr. Ing. Doina BUCUR</a:t>
            </a:r>
            <a:endParaRPr lang="en-US" dirty="0">
              <a:latin typeface="Times New Roman" panose="02020603050405020304" pitchFamily="18" charset="0"/>
              <a:cs typeface="Times New Roman" panose="02020603050405020304" pitchFamily="18" charset="0"/>
            </a:endParaRPr>
          </a:p>
          <a:p>
            <a:pPr algn="l"/>
            <a:r>
              <a:rPr lang="ro-RO" dirty="0">
                <a:latin typeface="Times New Roman" panose="02020603050405020304" pitchFamily="18" charset="0"/>
                <a:cs typeface="Times New Roman" panose="02020603050405020304" pitchFamily="18" charset="0"/>
              </a:rPr>
              <a:t>                                   As. Drd. Ing. Ana-Maria DRĂGULINESCU</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D7E2B56-7601-4CAA-B158-1336034CDC8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CD69292E-5D81-4DAB-B1B8-9784A2813E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
        <p:nvSpPr>
          <p:cNvPr id="7" name="Rectangle 6">
            <a:extLst>
              <a:ext uri="{FF2B5EF4-FFF2-40B4-BE49-F238E27FC236}">
                <a16:creationId xmlns:a16="http://schemas.microsoft.com/office/drawing/2014/main" id="{4C453502-245E-4A3F-AF0B-B5FCD9C7E42A}"/>
              </a:ext>
            </a:extLst>
          </p:cNvPr>
          <p:cNvSpPr/>
          <p:nvPr/>
        </p:nvSpPr>
        <p:spPr>
          <a:xfrm>
            <a:off x="2984044" y="327567"/>
            <a:ext cx="6096000" cy="707886"/>
          </a:xfrm>
          <a:prstGeom prst="rect">
            <a:avLst/>
          </a:prstGeom>
        </p:spPr>
        <p:txBody>
          <a:bodyPr>
            <a:spAutoFit/>
          </a:bodyPr>
          <a:lstStyle/>
          <a:p>
            <a:pPr algn="ctr">
              <a:spcAft>
                <a:spcPts val="0"/>
              </a:spcAft>
            </a:pPr>
            <a:r>
              <a:rPr lang="ro-RO" sz="2000" b="1" dirty="0">
                <a:latin typeface="Times New Roman" panose="02020603050405020304" pitchFamily="18" charset="0"/>
                <a:ea typeface="Calibri" panose="020F0502020204030204" pitchFamily="34" charset="0"/>
                <a:cs typeface="Times New Roman" panose="02020603050405020304" pitchFamily="18" charset="0"/>
              </a:rPr>
              <a:t>Universitatea POLITEHNICA din Bucureşti</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ro-RO" sz="2000" b="1" dirty="0">
                <a:latin typeface="Times New Roman" panose="02020603050405020304" pitchFamily="18" charset="0"/>
                <a:ea typeface="Calibri" panose="020F0502020204030204" pitchFamily="34" charset="0"/>
                <a:cs typeface="Times New Roman" panose="02020603050405020304" pitchFamily="18" charset="0"/>
              </a:rPr>
              <a:t>FACULTATEA DE INGINERIE MEDICALĂ</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8175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330A0B-90CE-4F6E-BA45-723B8C9D7829}"/>
              </a:ext>
            </a:extLst>
          </p:cNvPr>
          <p:cNvSpPr>
            <a:spLocks noGrp="1"/>
          </p:cNvSpPr>
          <p:nvPr>
            <p:ph type="sldNum" sz="quarter" idx="12"/>
          </p:nvPr>
        </p:nvSpPr>
        <p:spPr/>
        <p:txBody>
          <a:bodyPr/>
          <a:lstStyle/>
          <a:p>
            <a:fld id="{AC82BEE3-2612-4029-A7AB-281F69FF837B}" type="slidenum">
              <a:rPr lang="en-US" smtClean="0"/>
              <a:t>10</a:t>
            </a:fld>
            <a:endParaRPr lang="en-US"/>
          </a:p>
        </p:txBody>
      </p:sp>
      <p:pic>
        <p:nvPicPr>
          <p:cNvPr id="5" name="Picture 4">
            <a:extLst>
              <a:ext uri="{FF2B5EF4-FFF2-40B4-BE49-F238E27FC236}">
                <a16:creationId xmlns:a16="http://schemas.microsoft.com/office/drawing/2014/main" id="{29B7B0F5-EA22-43D4-82BC-B0D1D9FEF87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77157" y="860672"/>
            <a:ext cx="6637684" cy="4397992"/>
          </a:xfrm>
          <a:prstGeom prst="rect">
            <a:avLst/>
          </a:prstGeom>
          <a:noFill/>
          <a:ln>
            <a:noFill/>
          </a:ln>
        </p:spPr>
      </p:pic>
      <p:sp>
        <p:nvSpPr>
          <p:cNvPr id="6" name="Rectangle 5">
            <a:extLst>
              <a:ext uri="{FF2B5EF4-FFF2-40B4-BE49-F238E27FC236}">
                <a16:creationId xmlns:a16="http://schemas.microsoft.com/office/drawing/2014/main" id="{F4D1B2AD-75C4-4B2D-BFD9-17D0F3208276}"/>
              </a:ext>
            </a:extLst>
          </p:cNvPr>
          <p:cNvSpPr/>
          <p:nvPr/>
        </p:nvSpPr>
        <p:spPr>
          <a:xfrm>
            <a:off x="2777157" y="5438175"/>
            <a:ext cx="6637684" cy="369332"/>
          </a:xfrm>
          <a:prstGeom prst="rect">
            <a:avLst/>
          </a:prstGeom>
        </p:spPr>
        <p:txBody>
          <a:bodyPr wrap="square">
            <a:spAutoFit/>
          </a:bodyPr>
          <a:lstStyle/>
          <a:p>
            <a:pPr algn="ctr"/>
            <a:r>
              <a:rPr lang="ro-RO" dirty="0">
                <a:latin typeface="Times New Roman" panose="02020603050405020304" pitchFamily="18" charset="0"/>
                <a:ea typeface="Calibri" panose="020F0502020204030204" pitchFamily="34" charset="0"/>
              </a:rPr>
              <a:t>Proteză mioelectrică</a:t>
            </a:r>
            <a:endParaRPr lang="en-US" dirty="0"/>
          </a:p>
        </p:txBody>
      </p:sp>
      <p:pic>
        <p:nvPicPr>
          <p:cNvPr id="7" name="Picture 6">
            <a:extLst>
              <a:ext uri="{FF2B5EF4-FFF2-40B4-BE49-F238E27FC236}">
                <a16:creationId xmlns:a16="http://schemas.microsoft.com/office/drawing/2014/main" id="{5717378F-7E9B-49CB-AB69-9A9A3C605C25}"/>
              </a:ext>
            </a:extLst>
          </p:cNvPr>
          <p:cNvPicPr/>
          <p:nvPr/>
        </p:nvPicPr>
        <p:blipFill>
          <a:blip r:embed="rId3">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8" name="Picture 7" descr="SIGLA FIM_2015">
            <a:extLst>
              <a:ext uri="{FF2B5EF4-FFF2-40B4-BE49-F238E27FC236}">
                <a16:creationId xmlns:a16="http://schemas.microsoft.com/office/drawing/2014/main" id="{46DE2773-2C17-4749-AB87-589D2B41D4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411715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EAE4-5235-4384-BC8D-E9DF36DEEDA0}"/>
              </a:ext>
            </a:extLst>
          </p:cNvPr>
          <p:cNvSpPr>
            <a:spLocks noGrp="1"/>
          </p:cNvSpPr>
          <p:nvPr>
            <p:ph type="title"/>
          </p:nvPr>
        </p:nvSpPr>
        <p:spPr>
          <a:xfrm>
            <a:off x="838200" y="1044574"/>
            <a:ext cx="10515600" cy="1325563"/>
          </a:xfrm>
        </p:spPr>
        <p:txBody>
          <a:bodyPr>
            <a:normAutofit/>
          </a:bodyPr>
          <a:lstStyle/>
          <a:p>
            <a:pPr marL="457200" indent="-457200" algn="ctr">
              <a:buFont typeface="Arial" panose="020B0604020202020204" pitchFamily="34" charset="0"/>
              <a:buChar char="•"/>
            </a:pPr>
            <a:r>
              <a:rPr lang="ro-RO" sz="3200" dirty="0">
                <a:latin typeface="Times New Roman" panose="02020603050405020304" pitchFamily="18" charset="0"/>
                <a:cs typeface="Times New Roman" panose="02020603050405020304" pitchFamily="18" charset="0"/>
              </a:rPr>
              <a:t>FUNCȚIONALITATEA PROTEZEI DE MÂNĂ MIOELECTRICE</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6098A8-2738-4EAD-A451-81ADE404ADC3}"/>
              </a:ext>
            </a:extLst>
          </p:cNvPr>
          <p:cNvSpPr>
            <a:spLocks noGrp="1"/>
          </p:cNvSpPr>
          <p:nvPr>
            <p:ph idx="1"/>
          </p:nvPr>
        </p:nvSpPr>
        <p:spPr>
          <a:xfrm>
            <a:off x="838200" y="2952060"/>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Electromiografia</a:t>
            </a: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Senzorii EMG</a:t>
            </a: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Noțiuni generale privind mioprotezarea și funcționalitatea întregului sistem</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09E067-7E19-4798-852C-0B8844926471}"/>
              </a:ext>
            </a:extLst>
          </p:cNvPr>
          <p:cNvSpPr>
            <a:spLocks noGrp="1"/>
          </p:cNvSpPr>
          <p:nvPr>
            <p:ph type="sldNum" sz="quarter" idx="12"/>
          </p:nvPr>
        </p:nvSpPr>
        <p:spPr/>
        <p:txBody>
          <a:bodyPr/>
          <a:lstStyle/>
          <a:p>
            <a:fld id="{AC82BEE3-2612-4029-A7AB-281F69FF837B}" type="slidenum">
              <a:rPr lang="en-US" smtClean="0"/>
              <a:t>11</a:t>
            </a:fld>
            <a:endParaRPr lang="en-US"/>
          </a:p>
        </p:txBody>
      </p:sp>
      <p:pic>
        <p:nvPicPr>
          <p:cNvPr id="5" name="Picture 4">
            <a:extLst>
              <a:ext uri="{FF2B5EF4-FFF2-40B4-BE49-F238E27FC236}">
                <a16:creationId xmlns:a16="http://schemas.microsoft.com/office/drawing/2014/main" id="{6951C69D-34F2-45D7-A205-D89ECD389CA2}"/>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06BC2B4B-0D19-496B-8A76-7969503E9F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184105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9F09D9-C01F-4934-8D4E-B5CABCAA8CB6}"/>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Electromiografia</a:t>
            </a:r>
          </a:p>
          <a:p>
            <a:endParaRPr lang="en-US" dirty="0"/>
          </a:p>
        </p:txBody>
      </p:sp>
      <p:sp>
        <p:nvSpPr>
          <p:cNvPr id="4" name="Slide Number Placeholder 3">
            <a:extLst>
              <a:ext uri="{FF2B5EF4-FFF2-40B4-BE49-F238E27FC236}">
                <a16:creationId xmlns:a16="http://schemas.microsoft.com/office/drawing/2014/main" id="{6F844B5D-D1D8-4F25-9DC1-F3F55614B751}"/>
              </a:ext>
            </a:extLst>
          </p:cNvPr>
          <p:cNvSpPr>
            <a:spLocks noGrp="1"/>
          </p:cNvSpPr>
          <p:nvPr>
            <p:ph type="sldNum" sz="quarter" idx="12"/>
          </p:nvPr>
        </p:nvSpPr>
        <p:spPr/>
        <p:txBody>
          <a:bodyPr/>
          <a:lstStyle/>
          <a:p>
            <a:fld id="{AC82BEE3-2612-4029-A7AB-281F69FF837B}" type="slidenum">
              <a:rPr lang="en-US" smtClean="0"/>
              <a:t>12</a:t>
            </a:fld>
            <a:endParaRPr lang="en-US"/>
          </a:p>
        </p:txBody>
      </p:sp>
      <p:pic>
        <p:nvPicPr>
          <p:cNvPr id="5" name="Picture 4">
            <a:extLst>
              <a:ext uri="{FF2B5EF4-FFF2-40B4-BE49-F238E27FC236}">
                <a16:creationId xmlns:a16="http://schemas.microsoft.com/office/drawing/2014/main" id="{F6E41EDB-F051-4E0E-8E2A-B50B96544E4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D06D49CF-A738-4504-8B1F-28022FBDC9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03C26D55-29A0-4453-B665-D2DEEF9B08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11950" y="2653903"/>
            <a:ext cx="5168099" cy="2694782"/>
          </a:xfrm>
          <a:prstGeom prst="rect">
            <a:avLst/>
          </a:prstGeom>
          <a:noFill/>
          <a:ln>
            <a:noFill/>
          </a:ln>
        </p:spPr>
      </p:pic>
    </p:spTree>
    <p:extLst>
      <p:ext uri="{BB962C8B-B14F-4D97-AF65-F5344CB8AC3E}">
        <p14:creationId xmlns:p14="http://schemas.microsoft.com/office/powerpoint/2010/main" val="156612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B07DB9-A0E5-48D9-AD93-21828C72D0FA}"/>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Senzorii EMG</a:t>
            </a:r>
          </a:p>
          <a:p>
            <a:endParaRPr lang="en-US" dirty="0"/>
          </a:p>
        </p:txBody>
      </p:sp>
      <p:sp>
        <p:nvSpPr>
          <p:cNvPr id="4" name="Slide Number Placeholder 3">
            <a:extLst>
              <a:ext uri="{FF2B5EF4-FFF2-40B4-BE49-F238E27FC236}">
                <a16:creationId xmlns:a16="http://schemas.microsoft.com/office/drawing/2014/main" id="{CA6E00C1-D437-4DC5-A686-4142CE2FEF34}"/>
              </a:ext>
            </a:extLst>
          </p:cNvPr>
          <p:cNvSpPr>
            <a:spLocks noGrp="1"/>
          </p:cNvSpPr>
          <p:nvPr>
            <p:ph type="sldNum" sz="quarter" idx="12"/>
          </p:nvPr>
        </p:nvSpPr>
        <p:spPr/>
        <p:txBody>
          <a:bodyPr/>
          <a:lstStyle/>
          <a:p>
            <a:fld id="{AC82BEE3-2612-4029-A7AB-281F69FF837B}" type="slidenum">
              <a:rPr lang="en-US" smtClean="0"/>
              <a:t>13</a:t>
            </a:fld>
            <a:endParaRPr lang="en-US"/>
          </a:p>
        </p:txBody>
      </p:sp>
      <p:pic>
        <p:nvPicPr>
          <p:cNvPr id="5" name="Picture 4">
            <a:extLst>
              <a:ext uri="{FF2B5EF4-FFF2-40B4-BE49-F238E27FC236}">
                <a16:creationId xmlns:a16="http://schemas.microsoft.com/office/drawing/2014/main" id="{6C531D40-8DC6-44F8-A4C7-12091F17CA7A}"/>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79CB510-F2BA-4B7D-8823-FB52E4B79B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grpSp>
        <p:nvGrpSpPr>
          <p:cNvPr id="7" name="Group 6">
            <a:extLst>
              <a:ext uri="{FF2B5EF4-FFF2-40B4-BE49-F238E27FC236}">
                <a16:creationId xmlns:a16="http://schemas.microsoft.com/office/drawing/2014/main" id="{1C9C2B1B-E7CF-4E76-AB1F-2ED77B740007}"/>
              </a:ext>
            </a:extLst>
          </p:cNvPr>
          <p:cNvGrpSpPr/>
          <p:nvPr/>
        </p:nvGrpSpPr>
        <p:grpSpPr>
          <a:xfrm>
            <a:off x="3066014" y="2076725"/>
            <a:ext cx="6059971" cy="3325261"/>
            <a:chOff x="0" y="0"/>
            <a:chExt cx="4448175" cy="1995170"/>
          </a:xfrm>
        </p:grpSpPr>
        <p:pic>
          <p:nvPicPr>
            <p:cNvPr id="8" name="Picture 7">
              <a:extLst>
                <a:ext uri="{FF2B5EF4-FFF2-40B4-BE49-F238E27FC236}">
                  <a16:creationId xmlns:a16="http://schemas.microsoft.com/office/drawing/2014/main" id="{DEDEBE37-F6FA-4432-9261-716961BBB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76225"/>
              <a:ext cx="2131695" cy="1581150"/>
            </a:xfrm>
            <a:prstGeom prst="rect">
              <a:avLst/>
            </a:prstGeom>
            <a:noFill/>
            <a:ln>
              <a:noFill/>
            </a:ln>
          </p:spPr>
        </p:pic>
        <p:pic>
          <p:nvPicPr>
            <p:cNvPr id="9" name="Picture 8">
              <a:extLst>
                <a:ext uri="{FF2B5EF4-FFF2-40B4-BE49-F238E27FC236}">
                  <a16:creationId xmlns:a16="http://schemas.microsoft.com/office/drawing/2014/main" id="{94B99649-F595-47F9-B9A0-8BDDC1F982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0375" y="0"/>
              <a:ext cx="1447800" cy="1995170"/>
            </a:xfrm>
            <a:prstGeom prst="rect">
              <a:avLst/>
            </a:prstGeom>
            <a:noFill/>
            <a:ln>
              <a:noFill/>
            </a:ln>
          </p:spPr>
        </p:pic>
      </p:grpSp>
      <p:sp>
        <p:nvSpPr>
          <p:cNvPr id="10" name="TextBox 9">
            <a:extLst>
              <a:ext uri="{FF2B5EF4-FFF2-40B4-BE49-F238E27FC236}">
                <a16:creationId xmlns:a16="http://schemas.microsoft.com/office/drawing/2014/main" id="{B0B2B770-2D94-4D59-85B3-F4D61B1172B3}"/>
              </a:ext>
            </a:extLst>
          </p:cNvPr>
          <p:cNvSpPr txBox="1"/>
          <p:nvPr/>
        </p:nvSpPr>
        <p:spPr>
          <a:xfrm>
            <a:off x="2106176" y="4525998"/>
            <a:ext cx="2173356" cy="646331"/>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Senzori EMG de suprafață</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801F167-411C-48E1-9715-287A6E76EE01}"/>
              </a:ext>
            </a:extLst>
          </p:cNvPr>
          <p:cNvSpPr txBox="1"/>
          <p:nvPr/>
        </p:nvSpPr>
        <p:spPr>
          <a:xfrm>
            <a:off x="8610600" y="2939930"/>
            <a:ext cx="2173356" cy="646331"/>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Senzori EMG intramusculari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52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0E19B-0C8F-4D26-8157-F83F06EE6297}"/>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Noțiuni generale privind mioprotezarea și funcționalitatea întregului sistem</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B2AD4C3-E493-41C0-B83F-63DBC78F9B2B}"/>
              </a:ext>
            </a:extLst>
          </p:cNvPr>
          <p:cNvSpPr>
            <a:spLocks noGrp="1"/>
          </p:cNvSpPr>
          <p:nvPr>
            <p:ph type="sldNum" sz="quarter" idx="12"/>
          </p:nvPr>
        </p:nvSpPr>
        <p:spPr/>
        <p:txBody>
          <a:bodyPr/>
          <a:lstStyle/>
          <a:p>
            <a:fld id="{AC82BEE3-2612-4029-A7AB-281F69FF837B}" type="slidenum">
              <a:rPr lang="en-US" smtClean="0"/>
              <a:t>14</a:t>
            </a:fld>
            <a:endParaRPr lang="en-US"/>
          </a:p>
        </p:txBody>
      </p:sp>
      <p:pic>
        <p:nvPicPr>
          <p:cNvPr id="5" name="Picture 4">
            <a:extLst>
              <a:ext uri="{FF2B5EF4-FFF2-40B4-BE49-F238E27FC236}">
                <a16:creationId xmlns:a16="http://schemas.microsoft.com/office/drawing/2014/main" id="{AF38FDC3-F7E9-4441-A9EA-B42C149178C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30E0985-D22D-4F30-B316-FC0886AEC0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BD972CBF-406F-46BF-BF6B-3C8BFFA696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7908" y="2424388"/>
            <a:ext cx="5016183" cy="3490637"/>
          </a:xfrm>
          <a:prstGeom prst="rect">
            <a:avLst/>
          </a:prstGeom>
          <a:noFill/>
          <a:ln>
            <a:noFill/>
          </a:ln>
        </p:spPr>
      </p:pic>
    </p:spTree>
    <p:extLst>
      <p:ext uri="{BB962C8B-B14F-4D97-AF65-F5344CB8AC3E}">
        <p14:creationId xmlns:p14="http://schemas.microsoft.com/office/powerpoint/2010/main" val="30316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24B4-577A-4DE2-B45E-FC038D7E9544}"/>
              </a:ext>
            </a:extLst>
          </p:cNvPr>
          <p:cNvSpPr>
            <a:spLocks noGrp="1"/>
          </p:cNvSpPr>
          <p:nvPr>
            <p:ph type="title"/>
          </p:nvPr>
        </p:nvSpPr>
        <p:spPr>
          <a:xfrm>
            <a:off x="774244" y="1357312"/>
            <a:ext cx="10515600" cy="936625"/>
          </a:xfrm>
        </p:spPr>
        <p:txBody>
          <a:bodyPr>
            <a:normAutofit fontScale="90000"/>
          </a:bodyPr>
          <a:lstStyle/>
          <a:p>
            <a:pPr algn="ctr"/>
            <a:r>
              <a:rPr lang="ro-RO" sz="3600" dirty="0">
                <a:latin typeface="Times New Roman" panose="02020603050405020304" pitchFamily="18" charset="0"/>
                <a:cs typeface="Times New Roman" panose="02020603050405020304" pitchFamily="18" charset="0"/>
              </a:rPr>
              <a:t>CAPITOLUL II - STADIUL ACTUAL AL CERCETĂRILOR ÎN DOMENIUL PROTEZĂRII MÂINII UMANE</a:t>
            </a:r>
            <a:br>
              <a:rPr lang="ro-RO"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F90120-72DB-4ADA-BE5A-5AB9AAEAFF26}"/>
              </a:ext>
            </a:extLst>
          </p:cNvPr>
          <p:cNvSpPr>
            <a:spLocks noGrp="1"/>
          </p:cNvSpPr>
          <p:nvPr>
            <p:ph idx="1"/>
          </p:nvPr>
        </p:nvSpPr>
        <p:spPr>
          <a:xfrm>
            <a:off x="838200" y="2388395"/>
            <a:ext cx="10515600" cy="4351338"/>
          </a:xfrm>
        </p:spPr>
        <p:txBody>
          <a:bodyPr/>
          <a:lstStyle/>
          <a:p>
            <a:r>
              <a:rPr lang="ro-RO" dirty="0">
                <a:latin typeface="Times New Roman" panose="02020603050405020304" pitchFamily="18" charset="0"/>
                <a:cs typeface="Times New Roman" panose="02020603050405020304" pitchFamily="18" charset="0"/>
              </a:rPr>
              <a:t> DOCUMENTARE DIN BREVETE</a:t>
            </a:r>
          </a:p>
          <a:p>
            <a:pPr marL="0" indent="0">
              <a:buNone/>
            </a:pPr>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Brevet nr. US4623354A - Mână artificială controlată mioelectric</a:t>
            </a:r>
          </a:p>
          <a:p>
            <a:pPr>
              <a:buFont typeface="Wingdings" panose="05000000000000000000" pitchFamily="2" charset="2"/>
              <a:buChar char="Ø"/>
            </a:pPr>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Brevet nr. US3418662A - Mâna protetică cu sistem de control îmbunătățit, activată prin semnale electromiografice</a:t>
            </a:r>
          </a:p>
        </p:txBody>
      </p:sp>
      <p:sp>
        <p:nvSpPr>
          <p:cNvPr id="4" name="Slide Number Placeholder 3">
            <a:extLst>
              <a:ext uri="{FF2B5EF4-FFF2-40B4-BE49-F238E27FC236}">
                <a16:creationId xmlns:a16="http://schemas.microsoft.com/office/drawing/2014/main" id="{5C272904-1BCB-4C7B-8A71-17653AEBFD6F}"/>
              </a:ext>
            </a:extLst>
          </p:cNvPr>
          <p:cNvSpPr>
            <a:spLocks noGrp="1"/>
          </p:cNvSpPr>
          <p:nvPr>
            <p:ph type="sldNum" sz="quarter" idx="12"/>
          </p:nvPr>
        </p:nvSpPr>
        <p:spPr/>
        <p:txBody>
          <a:bodyPr/>
          <a:lstStyle/>
          <a:p>
            <a:fld id="{AC82BEE3-2612-4029-A7AB-281F69FF837B}" type="slidenum">
              <a:rPr lang="en-US" smtClean="0"/>
              <a:t>15</a:t>
            </a:fld>
            <a:endParaRPr lang="en-US"/>
          </a:p>
        </p:txBody>
      </p:sp>
      <p:pic>
        <p:nvPicPr>
          <p:cNvPr id="5" name="Picture 4">
            <a:extLst>
              <a:ext uri="{FF2B5EF4-FFF2-40B4-BE49-F238E27FC236}">
                <a16:creationId xmlns:a16="http://schemas.microsoft.com/office/drawing/2014/main" id="{12CB48A2-9CE3-4E8A-9ED2-2CEA4C9DD82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BFEBF679-AB8C-452A-9CF7-588EDBA18F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1402019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056182-1C0B-4DDA-B46D-CAE7F7160041}"/>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Brevet nr. US4623354A - Mână artificială controlată mioelectric</a:t>
            </a:r>
          </a:p>
          <a:p>
            <a:pPr marL="0" indent="0">
              <a:buNone/>
            </a:pPr>
            <a:endParaRPr lang="ro-RO" sz="2000" dirty="0">
              <a:latin typeface="Times New Roman" panose="02020603050405020304" pitchFamily="18" charset="0"/>
              <a:cs typeface="Times New Roman" panose="02020603050405020304" pitchFamily="18" charset="0"/>
            </a:endParaRPr>
          </a:p>
          <a:p>
            <a:pPr marL="0" indent="0">
              <a:buNone/>
            </a:pPr>
            <a:r>
              <a:rPr lang="ro-RO"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6AC96F-F150-4D18-ADA3-9D8D5451E68B}"/>
              </a:ext>
            </a:extLst>
          </p:cNvPr>
          <p:cNvSpPr>
            <a:spLocks noGrp="1"/>
          </p:cNvSpPr>
          <p:nvPr>
            <p:ph type="sldNum" sz="quarter" idx="12"/>
          </p:nvPr>
        </p:nvSpPr>
        <p:spPr/>
        <p:txBody>
          <a:bodyPr/>
          <a:lstStyle/>
          <a:p>
            <a:fld id="{AC82BEE3-2612-4029-A7AB-281F69FF837B}" type="slidenum">
              <a:rPr lang="en-US" smtClean="0"/>
              <a:t>16</a:t>
            </a:fld>
            <a:endParaRPr lang="en-US"/>
          </a:p>
        </p:txBody>
      </p:sp>
      <p:pic>
        <p:nvPicPr>
          <p:cNvPr id="5" name="Picture 4">
            <a:extLst>
              <a:ext uri="{FF2B5EF4-FFF2-40B4-BE49-F238E27FC236}">
                <a16:creationId xmlns:a16="http://schemas.microsoft.com/office/drawing/2014/main" id="{A4075EDB-1487-4A7D-B6AD-AC363CC1273C}"/>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E5292C93-334C-4E97-99B2-9B6306A41A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10" name="Picture 9">
            <a:extLst>
              <a:ext uri="{FF2B5EF4-FFF2-40B4-BE49-F238E27FC236}">
                <a16:creationId xmlns:a16="http://schemas.microsoft.com/office/drawing/2014/main" id="{250DF12F-D010-4E2C-9D74-99A67B668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062" y="2537935"/>
            <a:ext cx="5095875" cy="2638425"/>
          </a:xfrm>
          <a:prstGeom prst="rect">
            <a:avLst/>
          </a:prstGeom>
        </p:spPr>
      </p:pic>
      <p:sp>
        <p:nvSpPr>
          <p:cNvPr id="11" name="TextBox 10">
            <a:extLst>
              <a:ext uri="{FF2B5EF4-FFF2-40B4-BE49-F238E27FC236}">
                <a16:creationId xmlns:a16="http://schemas.microsoft.com/office/drawing/2014/main" id="{93824678-67D8-4636-85B9-402148B73C41}"/>
              </a:ext>
            </a:extLst>
          </p:cNvPr>
          <p:cNvSpPr txBox="1"/>
          <p:nvPr/>
        </p:nvSpPr>
        <p:spPr>
          <a:xfrm>
            <a:off x="3773349" y="5581689"/>
            <a:ext cx="5095875"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Tranzistor cu efect de câmp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857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011666-5162-475A-AF25-C571E99801CB}"/>
              </a:ext>
            </a:extLst>
          </p:cNvPr>
          <p:cNvSpPr>
            <a:spLocks noGrp="1"/>
          </p:cNvSpPr>
          <p:nvPr>
            <p:ph idx="1"/>
          </p:nvPr>
        </p:nvSpPr>
        <p:spPr>
          <a:xfrm>
            <a:off x="838200" y="1228779"/>
            <a:ext cx="10515600" cy="5910539"/>
          </a:xfrm>
        </p:spPr>
        <p:txBody>
          <a:bodyPr>
            <a:normAutofit/>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Brevet nr. US3418662A - Mâna protetică cu sistem de control îmbunătățit, activată prin semnale electromiografice</a:t>
            </a: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endParaRPr lang="ro-RO" sz="2400" dirty="0">
              <a:latin typeface="Times New Roman" panose="02020603050405020304" pitchFamily="18" charset="0"/>
              <a:cs typeface="Times New Roman" panose="02020603050405020304" pitchFamily="18" charset="0"/>
            </a:endParaRPr>
          </a:p>
          <a:p>
            <a:pPr marL="0" indent="0">
              <a:buNone/>
            </a:pPr>
            <a:r>
              <a:rPr lang="ro-RO" sz="2400" dirty="0">
                <a:latin typeface="Times New Roman" panose="02020603050405020304" pitchFamily="18" charset="0"/>
                <a:cs typeface="Times New Roman" panose="02020603050405020304" pitchFamily="18" charset="0"/>
              </a:rPr>
              <a:t>Proteza de mână prezentată încorporează un cadru care susține cel puțin un element montat pentru a fi deplasabil față de cadrul ce interacționează cu obiectele. </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94A6734-72C3-45B4-97ED-7D0D37588759}"/>
              </a:ext>
            </a:extLst>
          </p:cNvPr>
          <p:cNvSpPr>
            <a:spLocks noGrp="1"/>
          </p:cNvSpPr>
          <p:nvPr>
            <p:ph type="sldNum" sz="quarter" idx="12"/>
          </p:nvPr>
        </p:nvSpPr>
        <p:spPr/>
        <p:txBody>
          <a:bodyPr/>
          <a:lstStyle/>
          <a:p>
            <a:fld id="{AC82BEE3-2612-4029-A7AB-281F69FF837B}" type="slidenum">
              <a:rPr lang="en-US" smtClean="0"/>
              <a:t>17</a:t>
            </a:fld>
            <a:endParaRPr lang="en-US"/>
          </a:p>
        </p:txBody>
      </p:sp>
      <p:pic>
        <p:nvPicPr>
          <p:cNvPr id="5" name="Picture 4">
            <a:extLst>
              <a:ext uri="{FF2B5EF4-FFF2-40B4-BE49-F238E27FC236}">
                <a16:creationId xmlns:a16="http://schemas.microsoft.com/office/drawing/2014/main" id="{2C15FB21-B560-420F-A84A-79EC33BBD33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CA5ED4D5-D929-4F2C-9706-7B202224A3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88C97D5D-A948-4716-B82A-6F457617D03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5445" y="2123374"/>
            <a:ext cx="2081109" cy="3243758"/>
          </a:xfrm>
          <a:prstGeom prst="rect">
            <a:avLst/>
          </a:prstGeom>
          <a:noFill/>
          <a:ln>
            <a:noFill/>
          </a:ln>
        </p:spPr>
      </p:pic>
    </p:spTree>
    <p:extLst>
      <p:ext uri="{BB962C8B-B14F-4D97-AF65-F5344CB8AC3E}">
        <p14:creationId xmlns:p14="http://schemas.microsoft.com/office/powerpoint/2010/main" val="1007717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6FFC3D-F942-42F2-B02E-364169BCABD2}"/>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SOLUȚII COMERCIALIZATE </a:t>
            </a:r>
          </a:p>
          <a:p>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Ottobock</a:t>
            </a:r>
          </a:p>
          <a:p>
            <a:pPr>
              <a:buFont typeface="Wingdings" panose="05000000000000000000" pitchFamily="2" charset="2"/>
              <a:buChar char="Ø"/>
            </a:pPr>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a:t>
            </a:r>
            <a:r>
              <a:rPr lang="ro-RO" dirty="0"/>
              <a:t>Touch Bionics</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BF36B84-A581-4700-AAE8-997A60781122}"/>
              </a:ext>
            </a:extLst>
          </p:cNvPr>
          <p:cNvSpPr>
            <a:spLocks noGrp="1"/>
          </p:cNvSpPr>
          <p:nvPr>
            <p:ph type="sldNum" sz="quarter" idx="12"/>
          </p:nvPr>
        </p:nvSpPr>
        <p:spPr/>
        <p:txBody>
          <a:bodyPr/>
          <a:lstStyle/>
          <a:p>
            <a:fld id="{AC82BEE3-2612-4029-A7AB-281F69FF837B}" type="slidenum">
              <a:rPr lang="en-US" smtClean="0"/>
              <a:t>18</a:t>
            </a:fld>
            <a:endParaRPr lang="en-US"/>
          </a:p>
        </p:txBody>
      </p:sp>
      <p:pic>
        <p:nvPicPr>
          <p:cNvPr id="5" name="Picture 4">
            <a:extLst>
              <a:ext uri="{FF2B5EF4-FFF2-40B4-BE49-F238E27FC236}">
                <a16:creationId xmlns:a16="http://schemas.microsoft.com/office/drawing/2014/main" id="{612A8060-56E7-46E9-8EB9-2025508B6864}"/>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B341E23F-427C-4C31-B0C2-04D45665E97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2497586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2C85F3-6259-46FF-ADFC-9884EE351ABB}"/>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Ottobock</a:t>
            </a:r>
          </a:p>
          <a:p>
            <a:endParaRPr lang="en-US" dirty="0"/>
          </a:p>
        </p:txBody>
      </p:sp>
      <p:sp>
        <p:nvSpPr>
          <p:cNvPr id="4" name="Slide Number Placeholder 3">
            <a:extLst>
              <a:ext uri="{FF2B5EF4-FFF2-40B4-BE49-F238E27FC236}">
                <a16:creationId xmlns:a16="http://schemas.microsoft.com/office/drawing/2014/main" id="{4EFAFD5E-22A2-43D3-924D-9BF108E699C4}"/>
              </a:ext>
            </a:extLst>
          </p:cNvPr>
          <p:cNvSpPr>
            <a:spLocks noGrp="1"/>
          </p:cNvSpPr>
          <p:nvPr>
            <p:ph type="sldNum" sz="quarter" idx="12"/>
          </p:nvPr>
        </p:nvSpPr>
        <p:spPr/>
        <p:txBody>
          <a:bodyPr/>
          <a:lstStyle/>
          <a:p>
            <a:fld id="{AC82BEE3-2612-4029-A7AB-281F69FF837B}" type="slidenum">
              <a:rPr lang="en-US" smtClean="0"/>
              <a:t>19</a:t>
            </a:fld>
            <a:endParaRPr lang="en-US" dirty="0"/>
          </a:p>
        </p:txBody>
      </p:sp>
      <p:pic>
        <p:nvPicPr>
          <p:cNvPr id="5" name="Picture 4">
            <a:extLst>
              <a:ext uri="{FF2B5EF4-FFF2-40B4-BE49-F238E27FC236}">
                <a16:creationId xmlns:a16="http://schemas.microsoft.com/office/drawing/2014/main" id="{C29E6808-2F16-409E-9979-443D3B36616F}"/>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FF801438-E8EC-4CB0-A0CF-74D61F3B0B4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43A824A8-873F-497A-AC19-47811F5B753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5250" y="1463992"/>
            <a:ext cx="4381500" cy="3930015"/>
          </a:xfrm>
          <a:prstGeom prst="rect">
            <a:avLst/>
          </a:prstGeom>
          <a:noFill/>
          <a:ln>
            <a:noFill/>
          </a:ln>
        </p:spPr>
      </p:pic>
      <p:sp>
        <p:nvSpPr>
          <p:cNvPr id="8" name="TextBox 7">
            <a:extLst>
              <a:ext uri="{FF2B5EF4-FFF2-40B4-BE49-F238E27FC236}">
                <a16:creationId xmlns:a16="http://schemas.microsoft.com/office/drawing/2014/main" id="{1736146B-2F38-4869-9A7D-654D7DFF1751}"/>
              </a:ext>
            </a:extLst>
          </p:cNvPr>
          <p:cNvSpPr txBox="1"/>
          <p:nvPr/>
        </p:nvSpPr>
        <p:spPr>
          <a:xfrm>
            <a:off x="3959087" y="5446190"/>
            <a:ext cx="4273826" cy="369332"/>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Proteza de mână mioelectrică „bebionic”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564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4C20-29E6-4A4B-A696-E517EB797CD3}"/>
              </a:ext>
            </a:extLst>
          </p:cNvPr>
          <p:cNvSpPr>
            <a:spLocks noGrp="1"/>
          </p:cNvSpPr>
          <p:nvPr>
            <p:ph type="title"/>
          </p:nvPr>
        </p:nvSpPr>
        <p:spPr>
          <a:xfrm>
            <a:off x="838200" y="825291"/>
            <a:ext cx="10515600" cy="1325563"/>
          </a:xfrm>
        </p:spPr>
        <p:txBody>
          <a:bodyPr>
            <a:normAutofit/>
          </a:bodyPr>
          <a:lstStyle/>
          <a:p>
            <a:pPr algn="ctr"/>
            <a:r>
              <a:rPr lang="ro-RO" sz="3200" dirty="0">
                <a:latin typeface="Times New Roman" panose="02020603050405020304" pitchFamily="18" charset="0"/>
                <a:cs typeface="Times New Roman" panose="02020603050405020304" pitchFamily="18" charset="0"/>
              </a:rPr>
              <a:t>CUPRINS</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292D75-E941-4F20-AB7C-4429E34DA266}"/>
              </a:ext>
            </a:extLst>
          </p:cNvPr>
          <p:cNvSpPr>
            <a:spLocks noGrp="1"/>
          </p:cNvSpPr>
          <p:nvPr>
            <p:ph idx="1"/>
          </p:nvPr>
        </p:nvSpPr>
        <p:spPr>
          <a:xfrm>
            <a:off x="838200" y="2376832"/>
            <a:ext cx="10515600" cy="3753540"/>
          </a:xfrm>
        </p:spPr>
        <p:txBody>
          <a:bodyPr>
            <a:normAutofit lnSpcReduction="10000"/>
          </a:bodyPr>
          <a:lstStyle/>
          <a:p>
            <a:r>
              <a:rPr lang="ro-RO" dirty="0">
                <a:latin typeface="Times New Roman" panose="02020603050405020304" pitchFamily="18" charset="0"/>
                <a:cs typeface="Times New Roman" panose="02020603050405020304" pitchFamily="18" charset="0"/>
              </a:rPr>
              <a:t>INTRODUCERE</a:t>
            </a:r>
          </a:p>
          <a:p>
            <a:r>
              <a:rPr lang="ro-RO" dirty="0">
                <a:latin typeface="Times New Roman" panose="02020603050405020304" pitchFamily="18" charset="0"/>
                <a:cs typeface="Times New Roman" panose="02020603050405020304" pitchFamily="18" charset="0"/>
              </a:rPr>
              <a:t>CAPITOLUL I - STUDII ȘI CERCETĂRI CU CARACTER MEDICAL</a:t>
            </a:r>
          </a:p>
          <a:p>
            <a:r>
              <a:rPr lang="ro-RO" dirty="0">
                <a:latin typeface="Times New Roman" panose="02020603050405020304" pitchFamily="18" charset="0"/>
                <a:cs typeface="Times New Roman" panose="02020603050405020304" pitchFamily="18" charset="0"/>
              </a:rPr>
              <a:t>CAPITOLUL II - STADIUL ACTUAL AL CERCETĂRILOR ÎN DOMENIUL PROTEZĂRII MÂINII UMANE</a:t>
            </a:r>
          </a:p>
          <a:p>
            <a:r>
              <a:rPr lang="ro-RO" dirty="0">
                <a:latin typeface="Times New Roman" panose="02020603050405020304" pitchFamily="18" charset="0"/>
                <a:cs typeface="Times New Roman" panose="02020603050405020304" pitchFamily="18" charset="0"/>
              </a:rPr>
              <a:t>CAPITOLUL III - PROIECTAREA SOLUȚIEI PROPUSE</a:t>
            </a:r>
          </a:p>
          <a:p>
            <a:r>
              <a:rPr lang="ro-RO" dirty="0">
                <a:latin typeface="Times New Roman" panose="02020603050405020304" pitchFamily="18" charset="0"/>
                <a:cs typeface="Times New Roman" panose="02020603050405020304" pitchFamily="18" charset="0"/>
              </a:rPr>
              <a:t>CAPITOLUL IV - IMPLEMENTAREA SOLUȚIEI PROPUSE</a:t>
            </a:r>
          </a:p>
          <a:p>
            <a:r>
              <a:rPr lang="en-US" dirty="0">
                <a:latin typeface="Times New Roman" panose="02020603050405020304" pitchFamily="18" charset="0"/>
                <a:cs typeface="Times New Roman" panose="02020603050405020304" pitchFamily="18" charset="0"/>
              </a:rPr>
              <a:t>CONCLUZII ȘI DIRECȚII DE CERCETARE VIITOARE</a:t>
            </a:r>
          </a:p>
        </p:txBody>
      </p:sp>
      <p:sp>
        <p:nvSpPr>
          <p:cNvPr id="4" name="Slide Number Placeholder 3">
            <a:extLst>
              <a:ext uri="{FF2B5EF4-FFF2-40B4-BE49-F238E27FC236}">
                <a16:creationId xmlns:a16="http://schemas.microsoft.com/office/drawing/2014/main" id="{862E409B-8EA1-4660-A2A5-6185EE833084}"/>
              </a:ext>
            </a:extLst>
          </p:cNvPr>
          <p:cNvSpPr>
            <a:spLocks noGrp="1"/>
          </p:cNvSpPr>
          <p:nvPr>
            <p:ph type="sldNum" sz="quarter" idx="12"/>
          </p:nvPr>
        </p:nvSpPr>
        <p:spPr/>
        <p:txBody>
          <a:bodyPr/>
          <a:lstStyle/>
          <a:p>
            <a:fld id="{AC82BEE3-2612-4029-A7AB-281F69FF837B}" type="slidenum">
              <a:rPr lang="en-US" smtClean="0"/>
              <a:t>2</a:t>
            </a:fld>
            <a:endParaRPr lang="en-US"/>
          </a:p>
        </p:txBody>
      </p:sp>
      <p:pic>
        <p:nvPicPr>
          <p:cNvPr id="5" name="Picture 4">
            <a:extLst>
              <a:ext uri="{FF2B5EF4-FFF2-40B4-BE49-F238E27FC236}">
                <a16:creationId xmlns:a16="http://schemas.microsoft.com/office/drawing/2014/main" id="{67492B6D-E1A0-4D71-BCAC-74B8E9EA60B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F382D56F-3109-46AC-89DD-E7202F57C5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422002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427D14-28CA-43D9-B601-C05E2C3B83E7}"/>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t> Touch Bionics</a:t>
            </a:r>
          </a:p>
          <a:p>
            <a:pPr marL="0" indent="0">
              <a:buNone/>
            </a:pPr>
            <a:endParaRPr lang="en-US" dirty="0"/>
          </a:p>
        </p:txBody>
      </p:sp>
      <p:sp>
        <p:nvSpPr>
          <p:cNvPr id="4" name="Slide Number Placeholder 3">
            <a:extLst>
              <a:ext uri="{FF2B5EF4-FFF2-40B4-BE49-F238E27FC236}">
                <a16:creationId xmlns:a16="http://schemas.microsoft.com/office/drawing/2014/main" id="{C4AFE7E5-5D74-46FE-B616-F1194BEC7159}"/>
              </a:ext>
            </a:extLst>
          </p:cNvPr>
          <p:cNvSpPr>
            <a:spLocks noGrp="1"/>
          </p:cNvSpPr>
          <p:nvPr>
            <p:ph type="sldNum" sz="quarter" idx="12"/>
          </p:nvPr>
        </p:nvSpPr>
        <p:spPr/>
        <p:txBody>
          <a:bodyPr/>
          <a:lstStyle/>
          <a:p>
            <a:fld id="{AC82BEE3-2612-4029-A7AB-281F69FF837B}" type="slidenum">
              <a:rPr lang="en-US" smtClean="0"/>
              <a:t>20</a:t>
            </a:fld>
            <a:endParaRPr lang="en-US"/>
          </a:p>
        </p:txBody>
      </p:sp>
      <p:pic>
        <p:nvPicPr>
          <p:cNvPr id="5" name="Picture 4">
            <a:extLst>
              <a:ext uri="{FF2B5EF4-FFF2-40B4-BE49-F238E27FC236}">
                <a16:creationId xmlns:a16="http://schemas.microsoft.com/office/drawing/2014/main" id="{E2275E8B-7045-4BF4-967F-9687CD0DFC8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ED5EEC81-8D38-4969-ADD5-B2F960F338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0491FADD-26CD-4C15-BE68-B95AEDFA604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73867" y="2149475"/>
            <a:ext cx="3644265" cy="2657475"/>
          </a:xfrm>
          <a:prstGeom prst="rect">
            <a:avLst/>
          </a:prstGeom>
          <a:noFill/>
          <a:ln>
            <a:noFill/>
          </a:ln>
        </p:spPr>
      </p:pic>
      <p:sp>
        <p:nvSpPr>
          <p:cNvPr id="8" name="TextBox 7">
            <a:extLst>
              <a:ext uri="{FF2B5EF4-FFF2-40B4-BE49-F238E27FC236}">
                <a16:creationId xmlns:a16="http://schemas.microsoft.com/office/drawing/2014/main" id="{EDD9C4A9-D0FD-4738-BEC2-BBC989B202CD}"/>
              </a:ext>
            </a:extLst>
          </p:cNvPr>
          <p:cNvSpPr txBox="1"/>
          <p:nvPr/>
        </p:nvSpPr>
        <p:spPr>
          <a:xfrm>
            <a:off x="3240155" y="5198754"/>
            <a:ext cx="5711687"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Proteza de mână mioelectrică „i-limb ultra revolution”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834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0F69-75FB-4858-9AE5-5A8CB5EFD06E}"/>
              </a:ext>
            </a:extLst>
          </p:cNvPr>
          <p:cNvSpPr>
            <a:spLocks noGrp="1"/>
          </p:cNvSpPr>
          <p:nvPr>
            <p:ph type="title"/>
          </p:nvPr>
        </p:nvSpPr>
        <p:spPr>
          <a:xfrm>
            <a:off x="838200" y="1301750"/>
            <a:ext cx="10515600" cy="589032"/>
          </a:xfrm>
        </p:spPr>
        <p:txBody>
          <a:bodyPr>
            <a:normAutofit fontScale="90000"/>
          </a:bodyPr>
          <a:lstStyle/>
          <a:p>
            <a:pPr algn="ctr"/>
            <a:r>
              <a:rPr lang="ro-RO" sz="3600" dirty="0">
                <a:latin typeface="Times New Roman" panose="02020603050405020304" pitchFamily="18" charset="0"/>
                <a:cs typeface="Times New Roman" panose="02020603050405020304" pitchFamily="18" charset="0"/>
              </a:rPr>
              <a:t>CAPITOLUL III - PROIECTAREA SOLUȚIEI PROPUSE</a:t>
            </a:r>
            <a:br>
              <a:rPr lang="ro-RO"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52B3031-300A-45E6-87FC-51B8A90BC35F}"/>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ARHITECTURA SISTEMULUI PROPUS</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EE6B59-FA6C-4CF5-85E7-1212B5F3C83B}"/>
              </a:ext>
            </a:extLst>
          </p:cNvPr>
          <p:cNvSpPr>
            <a:spLocks noGrp="1"/>
          </p:cNvSpPr>
          <p:nvPr>
            <p:ph type="sldNum" sz="quarter" idx="12"/>
          </p:nvPr>
        </p:nvSpPr>
        <p:spPr/>
        <p:txBody>
          <a:bodyPr/>
          <a:lstStyle/>
          <a:p>
            <a:fld id="{AC82BEE3-2612-4029-A7AB-281F69FF837B}" type="slidenum">
              <a:rPr lang="en-US" smtClean="0"/>
              <a:t>21</a:t>
            </a:fld>
            <a:endParaRPr lang="en-US"/>
          </a:p>
        </p:txBody>
      </p:sp>
      <p:pic>
        <p:nvPicPr>
          <p:cNvPr id="5" name="Picture 4">
            <a:extLst>
              <a:ext uri="{FF2B5EF4-FFF2-40B4-BE49-F238E27FC236}">
                <a16:creationId xmlns:a16="http://schemas.microsoft.com/office/drawing/2014/main" id="{00111309-9283-48B0-8D5E-7187881F8AB4}"/>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201D7786-745C-44D1-A7AD-47852F93E68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43DF9FE1-2F62-4AD2-864A-E027DF3A517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10264" y="2580585"/>
            <a:ext cx="6971472" cy="3542507"/>
          </a:xfrm>
          <a:prstGeom prst="rect">
            <a:avLst/>
          </a:prstGeom>
          <a:noFill/>
        </p:spPr>
      </p:pic>
    </p:spTree>
    <p:extLst>
      <p:ext uri="{BB962C8B-B14F-4D97-AF65-F5344CB8AC3E}">
        <p14:creationId xmlns:p14="http://schemas.microsoft.com/office/powerpoint/2010/main" val="413282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3AEFC-660E-4AA5-96AD-FBFDD401DD17}"/>
              </a:ext>
            </a:extLst>
          </p:cNvPr>
          <p:cNvSpPr>
            <a:spLocks noGrp="1"/>
          </p:cNvSpPr>
          <p:nvPr>
            <p:ph idx="1"/>
          </p:nvPr>
        </p:nvSpPr>
        <p:spPr>
          <a:xfrm>
            <a:off x="838200" y="1563687"/>
            <a:ext cx="10515600" cy="4351338"/>
          </a:xfrm>
        </p:spPr>
        <p:txBody>
          <a:bodyPr/>
          <a:lstStyle/>
          <a:p>
            <a:r>
              <a:rPr lang="ro-RO" dirty="0">
                <a:latin typeface="Times New Roman" panose="02020603050405020304" pitchFamily="18" charset="0"/>
                <a:cs typeface="Times New Roman" panose="02020603050405020304" pitchFamily="18" charset="0"/>
              </a:rPr>
              <a:t>MODELUL 3D AL PROTEZEI DE MÂNĂ</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72485C-17F9-4518-B86E-54A8C62F74E4}"/>
              </a:ext>
            </a:extLst>
          </p:cNvPr>
          <p:cNvSpPr>
            <a:spLocks noGrp="1"/>
          </p:cNvSpPr>
          <p:nvPr>
            <p:ph type="sldNum" sz="quarter" idx="12"/>
          </p:nvPr>
        </p:nvSpPr>
        <p:spPr/>
        <p:txBody>
          <a:bodyPr/>
          <a:lstStyle/>
          <a:p>
            <a:fld id="{AC82BEE3-2612-4029-A7AB-281F69FF837B}" type="slidenum">
              <a:rPr lang="en-US" smtClean="0"/>
              <a:t>22</a:t>
            </a:fld>
            <a:endParaRPr lang="en-US"/>
          </a:p>
        </p:txBody>
      </p:sp>
      <p:pic>
        <p:nvPicPr>
          <p:cNvPr id="5" name="Picture 4">
            <a:extLst>
              <a:ext uri="{FF2B5EF4-FFF2-40B4-BE49-F238E27FC236}">
                <a16:creationId xmlns:a16="http://schemas.microsoft.com/office/drawing/2014/main" id="{FC3578B5-181D-4C8C-87C4-F897E7C36DA7}"/>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8F75A9E8-4045-4CEC-AC62-C7B7306963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8862F37C-9594-4D2B-A287-8C7D3143748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64056" y="2341475"/>
            <a:ext cx="3947423" cy="2175048"/>
          </a:xfrm>
          <a:prstGeom prst="rect">
            <a:avLst/>
          </a:prstGeom>
        </p:spPr>
      </p:pic>
      <p:pic>
        <p:nvPicPr>
          <p:cNvPr id="8" name="Picture 7">
            <a:extLst>
              <a:ext uri="{FF2B5EF4-FFF2-40B4-BE49-F238E27FC236}">
                <a16:creationId xmlns:a16="http://schemas.microsoft.com/office/drawing/2014/main" id="{9B935648-6536-4F50-9BDA-F356F86D87A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64056" y="4633331"/>
            <a:ext cx="3947423" cy="1966251"/>
          </a:xfrm>
          <a:prstGeom prst="rect">
            <a:avLst/>
          </a:prstGeom>
        </p:spPr>
      </p:pic>
      <p:pic>
        <p:nvPicPr>
          <p:cNvPr id="9" name="Picture 8">
            <a:extLst>
              <a:ext uri="{FF2B5EF4-FFF2-40B4-BE49-F238E27FC236}">
                <a16:creationId xmlns:a16="http://schemas.microsoft.com/office/drawing/2014/main" id="{A3C55BCB-E052-4FDB-BD0D-CDFC1CB35DE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480521" y="4633330"/>
            <a:ext cx="3947423" cy="1966252"/>
          </a:xfrm>
          <a:prstGeom prst="rect">
            <a:avLst/>
          </a:prstGeom>
        </p:spPr>
      </p:pic>
      <p:pic>
        <p:nvPicPr>
          <p:cNvPr id="10" name="Picture 9">
            <a:extLst>
              <a:ext uri="{FF2B5EF4-FFF2-40B4-BE49-F238E27FC236}">
                <a16:creationId xmlns:a16="http://schemas.microsoft.com/office/drawing/2014/main" id="{B19E9656-3828-4CAC-AFFC-D32082E74BB3}"/>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480521" y="2341474"/>
            <a:ext cx="3947423" cy="2169963"/>
          </a:xfrm>
          <a:prstGeom prst="rect">
            <a:avLst/>
          </a:prstGeom>
        </p:spPr>
      </p:pic>
    </p:spTree>
    <p:extLst>
      <p:ext uri="{BB962C8B-B14F-4D97-AF65-F5344CB8AC3E}">
        <p14:creationId xmlns:p14="http://schemas.microsoft.com/office/powerpoint/2010/main" val="1388539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0982C-ADFC-4E8E-BA87-D6F8BCD148AC}"/>
              </a:ext>
            </a:extLst>
          </p:cNvPr>
          <p:cNvSpPr>
            <a:spLocks noGrp="1"/>
          </p:cNvSpPr>
          <p:nvPr>
            <p:ph idx="1"/>
          </p:nvPr>
        </p:nvSpPr>
        <p:spPr>
          <a:xfrm>
            <a:off x="838200" y="1563687"/>
            <a:ext cx="10515600" cy="4351338"/>
          </a:xfrm>
        </p:spPr>
        <p:txBody>
          <a:bodyPr/>
          <a:lstStyle/>
          <a:p>
            <a:r>
              <a:rPr lang="ro-RO" dirty="0">
                <a:latin typeface="Times New Roman" panose="02020603050405020304" pitchFamily="18" charset="0"/>
                <a:cs typeface="Times New Roman" panose="02020603050405020304" pitchFamily="18" charset="0"/>
              </a:rPr>
              <a:t>Imprimanta 3D „Ultimaker S5”</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3027488-E914-4974-AF0E-E51C7BC1489A}"/>
              </a:ext>
            </a:extLst>
          </p:cNvPr>
          <p:cNvSpPr>
            <a:spLocks noGrp="1"/>
          </p:cNvSpPr>
          <p:nvPr>
            <p:ph type="sldNum" sz="quarter" idx="12"/>
          </p:nvPr>
        </p:nvSpPr>
        <p:spPr/>
        <p:txBody>
          <a:bodyPr/>
          <a:lstStyle/>
          <a:p>
            <a:fld id="{AC82BEE3-2612-4029-A7AB-281F69FF837B}" type="slidenum">
              <a:rPr lang="en-US" smtClean="0"/>
              <a:t>23</a:t>
            </a:fld>
            <a:endParaRPr lang="en-US"/>
          </a:p>
        </p:txBody>
      </p:sp>
      <p:pic>
        <p:nvPicPr>
          <p:cNvPr id="5" name="Picture 4">
            <a:extLst>
              <a:ext uri="{FF2B5EF4-FFF2-40B4-BE49-F238E27FC236}">
                <a16:creationId xmlns:a16="http://schemas.microsoft.com/office/drawing/2014/main" id="{E1B88FB7-6B79-4DB7-B5EE-749CD10F1BEB}"/>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44D1A26-7F66-47F4-B9B1-F6C6819E84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34F8DD45-C18B-48EB-86ED-8B88F08F56C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244" y="2416333"/>
            <a:ext cx="4491935" cy="2646045"/>
          </a:xfrm>
          <a:prstGeom prst="rect">
            <a:avLst/>
          </a:prstGeom>
          <a:noFill/>
        </p:spPr>
      </p:pic>
      <p:pic>
        <p:nvPicPr>
          <p:cNvPr id="9" name="Picture 8">
            <a:extLst>
              <a:ext uri="{FF2B5EF4-FFF2-40B4-BE49-F238E27FC236}">
                <a16:creationId xmlns:a16="http://schemas.microsoft.com/office/drawing/2014/main" id="{68A62716-FCEE-4FF9-8AF4-54BFFA90A42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1615" y="2324894"/>
            <a:ext cx="5054600" cy="2828925"/>
          </a:xfrm>
          <a:prstGeom prst="rect">
            <a:avLst/>
          </a:prstGeom>
          <a:noFill/>
          <a:ln>
            <a:noFill/>
          </a:ln>
        </p:spPr>
      </p:pic>
      <p:sp>
        <p:nvSpPr>
          <p:cNvPr id="10" name="Arrow: Right 9">
            <a:extLst>
              <a:ext uri="{FF2B5EF4-FFF2-40B4-BE49-F238E27FC236}">
                <a16:creationId xmlns:a16="http://schemas.microsoft.com/office/drawing/2014/main" id="{0BC4F9BE-1C80-4233-8955-AFFECCF6E13A}"/>
              </a:ext>
            </a:extLst>
          </p:cNvPr>
          <p:cNvSpPr/>
          <p:nvPr/>
        </p:nvSpPr>
        <p:spPr>
          <a:xfrm>
            <a:off x="5460917" y="3470997"/>
            <a:ext cx="915960" cy="530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843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69C5F0-AE96-4533-BE50-CCD5D3DDF5F2}"/>
              </a:ext>
            </a:extLst>
          </p:cNvPr>
          <p:cNvSpPr>
            <a:spLocks noGrp="1"/>
          </p:cNvSpPr>
          <p:nvPr>
            <p:ph idx="1"/>
          </p:nvPr>
        </p:nvSpPr>
        <p:spPr>
          <a:xfrm>
            <a:off x="838200" y="2005012"/>
            <a:ext cx="10515600" cy="4351338"/>
          </a:xfrm>
        </p:spPr>
        <p:txBody>
          <a:bodyPr/>
          <a:lstStyle/>
          <a:p>
            <a:r>
              <a:rPr lang="ro-RO" dirty="0">
                <a:latin typeface="Times New Roman" panose="02020603050405020304" pitchFamily="18" charset="0"/>
                <a:cs typeface="Times New Roman" panose="02020603050405020304" pitchFamily="18" charset="0"/>
              </a:rPr>
              <a:t>COMPONENTELE SISTEMULUI </a:t>
            </a:r>
          </a:p>
          <a:p>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Senzori EMG</a:t>
            </a: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Shield-uri „e-Health Sensor Platform V2.0”</a:t>
            </a: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Plăcuțe de dezvoltare „Arduino Uno”</a:t>
            </a: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Servomotoare „SG90”</a:t>
            </a:r>
          </a:p>
          <a:p>
            <a:endParaRPr lang="en-US" dirty="0"/>
          </a:p>
        </p:txBody>
      </p:sp>
      <p:sp>
        <p:nvSpPr>
          <p:cNvPr id="4" name="Slide Number Placeholder 3">
            <a:extLst>
              <a:ext uri="{FF2B5EF4-FFF2-40B4-BE49-F238E27FC236}">
                <a16:creationId xmlns:a16="http://schemas.microsoft.com/office/drawing/2014/main" id="{97FA3B41-9D7E-496A-B443-998598244D2C}"/>
              </a:ext>
            </a:extLst>
          </p:cNvPr>
          <p:cNvSpPr>
            <a:spLocks noGrp="1"/>
          </p:cNvSpPr>
          <p:nvPr>
            <p:ph type="sldNum" sz="quarter" idx="12"/>
          </p:nvPr>
        </p:nvSpPr>
        <p:spPr/>
        <p:txBody>
          <a:bodyPr/>
          <a:lstStyle/>
          <a:p>
            <a:fld id="{AC82BEE3-2612-4029-A7AB-281F69FF837B}" type="slidenum">
              <a:rPr lang="en-US" smtClean="0"/>
              <a:t>24</a:t>
            </a:fld>
            <a:endParaRPr lang="en-US"/>
          </a:p>
        </p:txBody>
      </p:sp>
      <p:pic>
        <p:nvPicPr>
          <p:cNvPr id="5" name="Picture 4">
            <a:extLst>
              <a:ext uri="{FF2B5EF4-FFF2-40B4-BE49-F238E27FC236}">
                <a16:creationId xmlns:a16="http://schemas.microsoft.com/office/drawing/2014/main" id="{57A6CA2B-9839-416C-9C4A-51A7F867C033}"/>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ABCF408-1792-46B8-861B-C55464CEB2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
        <p:nvSpPr>
          <p:cNvPr id="8" name="Title 1">
            <a:extLst>
              <a:ext uri="{FF2B5EF4-FFF2-40B4-BE49-F238E27FC236}">
                <a16:creationId xmlns:a16="http://schemas.microsoft.com/office/drawing/2014/main" id="{35ACD7FD-3F8E-4B14-AC97-A1B89F36FAFF}"/>
              </a:ext>
            </a:extLst>
          </p:cNvPr>
          <p:cNvSpPr>
            <a:spLocks noGrp="1"/>
          </p:cNvSpPr>
          <p:nvPr>
            <p:ph type="title"/>
          </p:nvPr>
        </p:nvSpPr>
        <p:spPr>
          <a:xfrm>
            <a:off x="838200" y="1255919"/>
            <a:ext cx="10515600" cy="615536"/>
          </a:xfrm>
        </p:spPr>
        <p:txBody>
          <a:bodyPr>
            <a:normAutofit fontScale="90000"/>
          </a:bodyPr>
          <a:lstStyle/>
          <a:p>
            <a:pPr algn="ctr"/>
            <a:r>
              <a:rPr lang="ro-RO" sz="3200" dirty="0">
                <a:latin typeface="Times New Roman" panose="02020603050405020304" pitchFamily="18" charset="0"/>
                <a:cs typeface="Times New Roman" panose="02020603050405020304" pitchFamily="18" charset="0"/>
              </a:rPr>
              <a:t>CAPITOLUL IV - IMPLEMENTAREA SOLUȚIEI PROPUSE</a:t>
            </a:r>
            <a:br>
              <a:rPr lang="ro-RO" sz="3200" dirty="0">
                <a:latin typeface="Times New Roman" panose="02020603050405020304" pitchFamily="18" charset="0"/>
                <a:cs typeface="Times New Roman" panose="02020603050405020304" pitchFamily="18" charset="0"/>
              </a:rPr>
            </a:br>
            <a:endParaRPr lang="en-US" sz="3200" dirty="0"/>
          </a:p>
        </p:txBody>
      </p:sp>
    </p:spTree>
    <p:extLst>
      <p:ext uri="{BB962C8B-B14F-4D97-AF65-F5344CB8AC3E}">
        <p14:creationId xmlns:p14="http://schemas.microsoft.com/office/powerpoint/2010/main" val="102558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142EFF-E1DD-4E88-B9DE-5F56B3E77296}"/>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Senzori EMG</a:t>
            </a:r>
          </a:p>
          <a:p>
            <a:endParaRPr lang="en-US" dirty="0"/>
          </a:p>
        </p:txBody>
      </p:sp>
      <p:sp>
        <p:nvSpPr>
          <p:cNvPr id="4" name="Slide Number Placeholder 3">
            <a:extLst>
              <a:ext uri="{FF2B5EF4-FFF2-40B4-BE49-F238E27FC236}">
                <a16:creationId xmlns:a16="http://schemas.microsoft.com/office/drawing/2014/main" id="{4FDE6216-6F2D-4D40-A7D2-7B64C9EDD3B6}"/>
              </a:ext>
            </a:extLst>
          </p:cNvPr>
          <p:cNvSpPr>
            <a:spLocks noGrp="1"/>
          </p:cNvSpPr>
          <p:nvPr>
            <p:ph type="sldNum" sz="quarter" idx="12"/>
          </p:nvPr>
        </p:nvSpPr>
        <p:spPr/>
        <p:txBody>
          <a:bodyPr/>
          <a:lstStyle/>
          <a:p>
            <a:fld id="{AC82BEE3-2612-4029-A7AB-281F69FF837B}" type="slidenum">
              <a:rPr lang="en-US" smtClean="0"/>
              <a:t>25</a:t>
            </a:fld>
            <a:endParaRPr lang="en-US"/>
          </a:p>
        </p:txBody>
      </p:sp>
      <p:pic>
        <p:nvPicPr>
          <p:cNvPr id="5" name="Picture 4">
            <a:extLst>
              <a:ext uri="{FF2B5EF4-FFF2-40B4-BE49-F238E27FC236}">
                <a16:creationId xmlns:a16="http://schemas.microsoft.com/office/drawing/2014/main" id="{7E9B7708-ED3C-4523-9B43-7041D27AE97C}"/>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817AB507-3EA7-4F1D-9CBF-C04F1227AF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grpSp>
        <p:nvGrpSpPr>
          <p:cNvPr id="10" name="Group 9">
            <a:extLst>
              <a:ext uri="{FF2B5EF4-FFF2-40B4-BE49-F238E27FC236}">
                <a16:creationId xmlns:a16="http://schemas.microsoft.com/office/drawing/2014/main" id="{862A12DB-2ECB-4BF7-ADA2-D22ECB093277}"/>
              </a:ext>
            </a:extLst>
          </p:cNvPr>
          <p:cNvGrpSpPr/>
          <p:nvPr/>
        </p:nvGrpSpPr>
        <p:grpSpPr>
          <a:xfrm>
            <a:off x="2309278" y="2176227"/>
            <a:ext cx="7573444" cy="3738798"/>
            <a:chOff x="2282687" y="2176227"/>
            <a:chExt cx="7573444" cy="3738798"/>
          </a:xfrm>
        </p:grpSpPr>
        <p:pic>
          <p:nvPicPr>
            <p:cNvPr id="8" name="Picture 7">
              <a:extLst>
                <a:ext uri="{FF2B5EF4-FFF2-40B4-BE49-F238E27FC236}">
                  <a16:creationId xmlns:a16="http://schemas.microsoft.com/office/drawing/2014/main" id="{C9829907-F0B7-4C2D-B9D7-B1A54E943C5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2687" y="2176227"/>
              <a:ext cx="4861685" cy="3738798"/>
            </a:xfrm>
            <a:prstGeom prst="rect">
              <a:avLst/>
            </a:prstGeom>
            <a:noFill/>
            <a:ln>
              <a:noFill/>
            </a:ln>
          </p:spPr>
        </p:pic>
        <p:pic>
          <p:nvPicPr>
            <p:cNvPr id="9" name="Picture 8">
              <a:extLst>
                <a:ext uri="{FF2B5EF4-FFF2-40B4-BE49-F238E27FC236}">
                  <a16:creationId xmlns:a16="http://schemas.microsoft.com/office/drawing/2014/main" id="{32F7C36C-9F7D-4066-8881-A5AB5002150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4372" y="2176227"/>
              <a:ext cx="2711759" cy="3738798"/>
            </a:xfrm>
            <a:prstGeom prst="rect">
              <a:avLst/>
            </a:prstGeom>
            <a:noFill/>
            <a:ln>
              <a:noFill/>
            </a:ln>
          </p:spPr>
        </p:pic>
      </p:grpSp>
    </p:spTree>
    <p:extLst>
      <p:ext uri="{BB962C8B-B14F-4D97-AF65-F5344CB8AC3E}">
        <p14:creationId xmlns:p14="http://schemas.microsoft.com/office/powerpoint/2010/main" val="177256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E3BC93-F504-42EB-B59D-D525248D41CB}"/>
              </a:ext>
            </a:extLst>
          </p:cNvPr>
          <p:cNvSpPr>
            <a:spLocks noGrp="1"/>
          </p:cNvSpPr>
          <p:nvPr>
            <p:ph idx="1"/>
          </p:nvPr>
        </p:nvSpPr>
        <p:spPr>
          <a:xfrm>
            <a:off x="774244"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Shield-uri „e-Health Sensor Platform V2.0”</a:t>
            </a:r>
          </a:p>
          <a:p>
            <a:endParaRPr lang="en-US" dirty="0"/>
          </a:p>
        </p:txBody>
      </p:sp>
      <p:sp>
        <p:nvSpPr>
          <p:cNvPr id="4" name="Slide Number Placeholder 3">
            <a:extLst>
              <a:ext uri="{FF2B5EF4-FFF2-40B4-BE49-F238E27FC236}">
                <a16:creationId xmlns:a16="http://schemas.microsoft.com/office/drawing/2014/main" id="{478B451F-BFBA-4673-BF22-3A5D81262E88}"/>
              </a:ext>
            </a:extLst>
          </p:cNvPr>
          <p:cNvSpPr>
            <a:spLocks noGrp="1"/>
          </p:cNvSpPr>
          <p:nvPr>
            <p:ph type="sldNum" sz="quarter" idx="12"/>
          </p:nvPr>
        </p:nvSpPr>
        <p:spPr/>
        <p:txBody>
          <a:bodyPr/>
          <a:lstStyle/>
          <a:p>
            <a:fld id="{AC82BEE3-2612-4029-A7AB-281F69FF837B}" type="slidenum">
              <a:rPr lang="en-US" smtClean="0"/>
              <a:t>26</a:t>
            </a:fld>
            <a:endParaRPr lang="en-US"/>
          </a:p>
        </p:txBody>
      </p:sp>
      <p:pic>
        <p:nvPicPr>
          <p:cNvPr id="5" name="Picture 4">
            <a:extLst>
              <a:ext uri="{FF2B5EF4-FFF2-40B4-BE49-F238E27FC236}">
                <a16:creationId xmlns:a16="http://schemas.microsoft.com/office/drawing/2014/main" id="{D2717208-270C-41F1-81D7-E54D7BFFF95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0C39DCE-5811-41E9-8CBF-731858ABCCE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84E53CB0-20A0-457D-8369-8CBF86FCF95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244" y="2414905"/>
            <a:ext cx="5763687" cy="3500120"/>
          </a:xfrm>
          <a:prstGeom prst="rect">
            <a:avLst/>
          </a:prstGeom>
          <a:noFill/>
          <a:ln>
            <a:noFill/>
          </a:ln>
        </p:spPr>
      </p:pic>
      <p:pic>
        <p:nvPicPr>
          <p:cNvPr id="9" name="Picture 8">
            <a:extLst>
              <a:ext uri="{FF2B5EF4-FFF2-40B4-BE49-F238E27FC236}">
                <a16:creationId xmlns:a16="http://schemas.microsoft.com/office/drawing/2014/main" id="{25DA5707-8326-4DB7-9FE1-03AFA2EA1A6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51700" y="1955165"/>
            <a:ext cx="4524375" cy="4419600"/>
          </a:xfrm>
          <a:prstGeom prst="rect">
            <a:avLst/>
          </a:prstGeom>
          <a:noFill/>
          <a:ln>
            <a:noFill/>
          </a:ln>
        </p:spPr>
      </p:pic>
    </p:spTree>
    <p:extLst>
      <p:ext uri="{BB962C8B-B14F-4D97-AF65-F5344CB8AC3E}">
        <p14:creationId xmlns:p14="http://schemas.microsoft.com/office/powerpoint/2010/main" val="267130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45454B-AD8B-4191-83F5-006F6C28C079}"/>
              </a:ext>
            </a:extLst>
          </p:cNvPr>
          <p:cNvSpPr>
            <a:spLocks noGrp="1"/>
          </p:cNvSpPr>
          <p:nvPr>
            <p:ph idx="1"/>
          </p:nvPr>
        </p:nvSpPr>
        <p:spPr>
          <a:xfrm>
            <a:off x="838200" y="1469658"/>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Conectare</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34AD5A4-8C91-4A07-9E78-B52211D32F5B}"/>
              </a:ext>
            </a:extLst>
          </p:cNvPr>
          <p:cNvSpPr>
            <a:spLocks noGrp="1"/>
          </p:cNvSpPr>
          <p:nvPr>
            <p:ph type="sldNum" sz="quarter" idx="12"/>
          </p:nvPr>
        </p:nvSpPr>
        <p:spPr/>
        <p:txBody>
          <a:bodyPr/>
          <a:lstStyle/>
          <a:p>
            <a:fld id="{AC82BEE3-2612-4029-A7AB-281F69FF837B}" type="slidenum">
              <a:rPr lang="en-US" smtClean="0"/>
              <a:t>27</a:t>
            </a:fld>
            <a:endParaRPr lang="en-US"/>
          </a:p>
        </p:txBody>
      </p:sp>
      <p:pic>
        <p:nvPicPr>
          <p:cNvPr id="5" name="Picture 4">
            <a:extLst>
              <a:ext uri="{FF2B5EF4-FFF2-40B4-BE49-F238E27FC236}">
                <a16:creationId xmlns:a16="http://schemas.microsoft.com/office/drawing/2014/main" id="{78821238-FDED-4ECC-B29E-1110116DFE66}"/>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976F6992-5C7A-4F97-BCED-AD4B07E1DC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Content Placeholder 6">
            <a:extLst>
              <a:ext uri="{FF2B5EF4-FFF2-40B4-BE49-F238E27FC236}">
                <a16:creationId xmlns:a16="http://schemas.microsoft.com/office/drawing/2014/main" id="{99AA773B-0DB1-483E-9AB3-4D61FDCB55F0}"/>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260253" y="2220222"/>
            <a:ext cx="4606139" cy="3439767"/>
          </a:xfrm>
          <a:prstGeom prst="rect">
            <a:avLst/>
          </a:prstGeom>
          <a:noFill/>
          <a:ln>
            <a:noFill/>
          </a:ln>
        </p:spPr>
      </p:pic>
      <p:pic>
        <p:nvPicPr>
          <p:cNvPr id="8" name="Picture 7">
            <a:extLst>
              <a:ext uri="{FF2B5EF4-FFF2-40B4-BE49-F238E27FC236}">
                <a16:creationId xmlns:a16="http://schemas.microsoft.com/office/drawing/2014/main" id="{CC9B3264-7C65-4CB4-B60E-8C7EAA26172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26273"/>
            <a:ext cx="5321756" cy="3027663"/>
          </a:xfrm>
          <a:prstGeom prst="rect">
            <a:avLst/>
          </a:prstGeom>
          <a:noFill/>
        </p:spPr>
      </p:pic>
    </p:spTree>
    <p:extLst>
      <p:ext uri="{BB962C8B-B14F-4D97-AF65-F5344CB8AC3E}">
        <p14:creationId xmlns:p14="http://schemas.microsoft.com/office/powerpoint/2010/main" val="3124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8423AB-5B61-4B46-BA55-C4BEA87071EF}"/>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Plăcuțe de dezvoltare „Arduino Uno”</a:t>
            </a:r>
          </a:p>
          <a:p>
            <a:endParaRPr lang="en-US" dirty="0"/>
          </a:p>
        </p:txBody>
      </p:sp>
      <p:sp>
        <p:nvSpPr>
          <p:cNvPr id="4" name="Slide Number Placeholder 3">
            <a:extLst>
              <a:ext uri="{FF2B5EF4-FFF2-40B4-BE49-F238E27FC236}">
                <a16:creationId xmlns:a16="http://schemas.microsoft.com/office/drawing/2014/main" id="{4FC57B51-0E96-4A12-8375-F7A9949EB292}"/>
              </a:ext>
            </a:extLst>
          </p:cNvPr>
          <p:cNvSpPr>
            <a:spLocks noGrp="1"/>
          </p:cNvSpPr>
          <p:nvPr>
            <p:ph type="sldNum" sz="quarter" idx="12"/>
          </p:nvPr>
        </p:nvSpPr>
        <p:spPr/>
        <p:txBody>
          <a:bodyPr/>
          <a:lstStyle/>
          <a:p>
            <a:fld id="{AC82BEE3-2612-4029-A7AB-281F69FF837B}" type="slidenum">
              <a:rPr lang="en-US" smtClean="0"/>
              <a:t>28</a:t>
            </a:fld>
            <a:endParaRPr lang="en-US"/>
          </a:p>
        </p:txBody>
      </p:sp>
      <p:pic>
        <p:nvPicPr>
          <p:cNvPr id="5" name="Picture 4">
            <a:extLst>
              <a:ext uri="{FF2B5EF4-FFF2-40B4-BE49-F238E27FC236}">
                <a16:creationId xmlns:a16="http://schemas.microsoft.com/office/drawing/2014/main" id="{A172D9B3-8D42-47B5-942C-775293E3D77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9F2B47A0-2004-422F-9966-72F65FF8B2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8BE29B85-C757-4428-B7C6-83D21B7E766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62387" y="2168897"/>
            <a:ext cx="4467225" cy="4059555"/>
          </a:xfrm>
          <a:prstGeom prst="rect">
            <a:avLst/>
          </a:prstGeom>
          <a:noFill/>
          <a:ln>
            <a:noFill/>
          </a:ln>
        </p:spPr>
      </p:pic>
    </p:spTree>
    <p:extLst>
      <p:ext uri="{BB962C8B-B14F-4D97-AF65-F5344CB8AC3E}">
        <p14:creationId xmlns:p14="http://schemas.microsoft.com/office/powerpoint/2010/main" val="1853449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69EE6C-77BA-4A1B-A6E1-6C1648484497}"/>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Servomotoare „SG90”</a:t>
            </a:r>
          </a:p>
          <a:p>
            <a:endParaRPr lang="en-US" dirty="0"/>
          </a:p>
        </p:txBody>
      </p:sp>
      <p:sp>
        <p:nvSpPr>
          <p:cNvPr id="4" name="Slide Number Placeholder 3">
            <a:extLst>
              <a:ext uri="{FF2B5EF4-FFF2-40B4-BE49-F238E27FC236}">
                <a16:creationId xmlns:a16="http://schemas.microsoft.com/office/drawing/2014/main" id="{374ECCE8-4609-442D-B657-13B3B2B95D47}"/>
              </a:ext>
            </a:extLst>
          </p:cNvPr>
          <p:cNvSpPr>
            <a:spLocks noGrp="1"/>
          </p:cNvSpPr>
          <p:nvPr>
            <p:ph type="sldNum" sz="quarter" idx="12"/>
          </p:nvPr>
        </p:nvSpPr>
        <p:spPr/>
        <p:txBody>
          <a:bodyPr/>
          <a:lstStyle/>
          <a:p>
            <a:fld id="{AC82BEE3-2612-4029-A7AB-281F69FF837B}" type="slidenum">
              <a:rPr lang="en-US" smtClean="0"/>
              <a:t>29</a:t>
            </a:fld>
            <a:endParaRPr lang="en-US"/>
          </a:p>
        </p:txBody>
      </p:sp>
      <p:pic>
        <p:nvPicPr>
          <p:cNvPr id="5" name="Picture 4">
            <a:extLst>
              <a:ext uri="{FF2B5EF4-FFF2-40B4-BE49-F238E27FC236}">
                <a16:creationId xmlns:a16="http://schemas.microsoft.com/office/drawing/2014/main" id="{4579860E-31E4-49EE-ABEB-C6C5C8F0E13B}"/>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23C9808-A9BF-4E4E-B9C9-707D29D4EC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5CB82D86-FC06-4370-A259-13516FD538E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48125" y="2049145"/>
            <a:ext cx="4095750" cy="3865880"/>
          </a:xfrm>
          <a:prstGeom prst="rect">
            <a:avLst/>
          </a:prstGeom>
          <a:noFill/>
          <a:ln>
            <a:noFill/>
          </a:ln>
        </p:spPr>
      </p:pic>
    </p:spTree>
    <p:extLst>
      <p:ext uri="{BB962C8B-B14F-4D97-AF65-F5344CB8AC3E}">
        <p14:creationId xmlns:p14="http://schemas.microsoft.com/office/powerpoint/2010/main" val="356237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8657-8430-476E-BAEC-A591BF19D45A}"/>
              </a:ext>
            </a:extLst>
          </p:cNvPr>
          <p:cNvSpPr>
            <a:spLocks noGrp="1"/>
          </p:cNvSpPr>
          <p:nvPr>
            <p:ph type="title"/>
          </p:nvPr>
        </p:nvSpPr>
        <p:spPr>
          <a:xfrm>
            <a:off x="838200" y="1433512"/>
            <a:ext cx="10515600" cy="412750"/>
          </a:xfrm>
        </p:spPr>
        <p:txBody>
          <a:bodyPr>
            <a:normAutofit fontScale="90000"/>
          </a:bodyPr>
          <a:lstStyle/>
          <a:p>
            <a:pPr algn="ctr"/>
            <a:r>
              <a:rPr lang="ro-RO" sz="3200" dirty="0">
                <a:latin typeface="Times New Roman" panose="02020603050405020304" pitchFamily="18" charset="0"/>
                <a:cs typeface="Times New Roman" panose="02020603050405020304" pitchFamily="18" charset="0"/>
              </a:rPr>
              <a:t>INTRODUCERE</a:t>
            </a:r>
            <a:br>
              <a:rPr lang="ro-RO"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C634A06-8695-41BC-AA92-1282B9996AAF}"/>
              </a:ext>
            </a:extLst>
          </p:cNvPr>
          <p:cNvSpPr>
            <a:spLocks noGrp="1"/>
          </p:cNvSpPr>
          <p:nvPr>
            <p:ph idx="1"/>
          </p:nvPr>
        </p:nvSpPr>
        <p:spPr>
          <a:xfrm>
            <a:off x="838200" y="2005012"/>
            <a:ext cx="10515600" cy="4351338"/>
          </a:xfrm>
        </p:spPr>
        <p:txBody>
          <a:bodyPr/>
          <a:lstStyle/>
          <a:p>
            <a:pPr marL="0" indent="0" algn="just">
              <a:buNone/>
            </a:pPr>
            <a:r>
              <a:rPr lang="en-US" dirty="0"/>
              <a:t>	</a:t>
            </a:r>
            <a:r>
              <a:rPr lang="ro-RO" dirty="0"/>
              <a:t>Scopul proiectului de diplomă cu titlul „Proteză de mână de tip </a:t>
            </a:r>
            <a:r>
              <a:rPr lang="ro-RO" dirty="0" err="1"/>
              <a:t>antropomorfic</a:t>
            </a:r>
            <a:r>
              <a:rPr lang="ro-RO" dirty="0"/>
              <a:t> cu comandă </a:t>
            </a:r>
            <a:r>
              <a:rPr lang="ro-RO" dirty="0" err="1"/>
              <a:t>mioelectrică</a:t>
            </a:r>
            <a:r>
              <a:rPr lang="ro-RO" dirty="0"/>
              <a:t>”, este acela de a oferi pacientului funcția de bază (</a:t>
            </a:r>
            <a:r>
              <a:rPr lang="ro-RO" dirty="0" err="1"/>
              <a:t>prehensiune</a:t>
            </a:r>
            <a:r>
              <a:rPr lang="ro-RO" dirty="0"/>
              <a:t>) și funcția de </a:t>
            </a:r>
            <a:r>
              <a:rPr lang="ro-RO" dirty="0" err="1"/>
              <a:t>flexie</a:t>
            </a:r>
            <a:r>
              <a:rPr lang="ro-RO" dirty="0"/>
              <a:t> a celor patru degete, mai exact: a indexului, a mijlociului, a inelarului și a degetului mic (această funcție este asociată cu simbolul chemării unei persoane), în urma amputării mâinii, prin achiziția de semnale ale mușchilor de la nivelul antebrațului și folosirea acestora pentru acționarea protezei de mână de tip </a:t>
            </a:r>
            <a:r>
              <a:rPr lang="ro-RO" dirty="0" err="1"/>
              <a:t>antropomorfic</a:t>
            </a:r>
            <a:r>
              <a:rPr lang="ro-RO" dirty="0"/>
              <a:t>. Cele două funcții au fost alese, astfel încât mâna artificială să îmbine o mișcare importantă din partea activității fizice cu o mișcare esențială de vorbire prin semne, mai exact chemarea unei persoane.</a:t>
            </a:r>
          </a:p>
          <a:p>
            <a:pPr marL="0" indent="0" algn="just">
              <a:buNone/>
            </a:pPr>
            <a:endParaRPr lang="en-US" dirty="0"/>
          </a:p>
        </p:txBody>
      </p:sp>
      <p:sp>
        <p:nvSpPr>
          <p:cNvPr id="4" name="Slide Number Placeholder 3">
            <a:extLst>
              <a:ext uri="{FF2B5EF4-FFF2-40B4-BE49-F238E27FC236}">
                <a16:creationId xmlns:a16="http://schemas.microsoft.com/office/drawing/2014/main" id="{E66AA021-BEB9-4F6B-83EB-B06903854382}"/>
              </a:ext>
            </a:extLst>
          </p:cNvPr>
          <p:cNvSpPr>
            <a:spLocks noGrp="1"/>
          </p:cNvSpPr>
          <p:nvPr>
            <p:ph type="sldNum" sz="quarter" idx="12"/>
          </p:nvPr>
        </p:nvSpPr>
        <p:spPr/>
        <p:txBody>
          <a:bodyPr/>
          <a:lstStyle/>
          <a:p>
            <a:fld id="{AC82BEE3-2612-4029-A7AB-281F69FF837B}" type="slidenum">
              <a:rPr lang="en-US" smtClean="0"/>
              <a:t>3</a:t>
            </a:fld>
            <a:endParaRPr lang="en-US"/>
          </a:p>
        </p:txBody>
      </p:sp>
      <p:pic>
        <p:nvPicPr>
          <p:cNvPr id="5" name="Picture 4">
            <a:extLst>
              <a:ext uri="{FF2B5EF4-FFF2-40B4-BE49-F238E27FC236}">
                <a16:creationId xmlns:a16="http://schemas.microsoft.com/office/drawing/2014/main" id="{89302D21-DCBD-4E59-9CE6-E567A6950FB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5F5AF48-B94E-41D2-B9B1-7B06BCE8D4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4025238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FA16F-11BC-4459-BF82-5B766017B85D}"/>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Poziționarea servomotoarelor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4E7299E-DD5F-4674-A96C-FD431087CE8D}"/>
              </a:ext>
            </a:extLst>
          </p:cNvPr>
          <p:cNvSpPr>
            <a:spLocks noGrp="1"/>
          </p:cNvSpPr>
          <p:nvPr>
            <p:ph type="sldNum" sz="quarter" idx="12"/>
          </p:nvPr>
        </p:nvSpPr>
        <p:spPr/>
        <p:txBody>
          <a:bodyPr/>
          <a:lstStyle/>
          <a:p>
            <a:fld id="{AC82BEE3-2612-4029-A7AB-281F69FF837B}" type="slidenum">
              <a:rPr lang="en-US" smtClean="0"/>
              <a:t>30</a:t>
            </a:fld>
            <a:endParaRPr lang="en-US"/>
          </a:p>
        </p:txBody>
      </p:sp>
      <p:pic>
        <p:nvPicPr>
          <p:cNvPr id="5" name="Picture 4">
            <a:extLst>
              <a:ext uri="{FF2B5EF4-FFF2-40B4-BE49-F238E27FC236}">
                <a16:creationId xmlns:a16="http://schemas.microsoft.com/office/drawing/2014/main" id="{0071AE33-A09D-41B3-AB99-75F8B95FB330}"/>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1060E84-7059-43B6-9DE1-20FBB63579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11" name="Picture 10">
            <a:extLst>
              <a:ext uri="{FF2B5EF4-FFF2-40B4-BE49-F238E27FC236}">
                <a16:creationId xmlns:a16="http://schemas.microsoft.com/office/drawing/2014/main" id="{E33BCB81-052A-4210-B9A3-4809AEB3FDA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47904" y="2157553"/>
            <a:ext cx="5696192" cy="4097474"/>
          </a:xfrm>
          <a:prstGeom prst="rect">
            <a:avLst/>
          </a:prstGeom>
          <a:noFill/>
        </p:spPr>
      </p:pic>
    </p:spTree>
    <p:extLst>
      <p:ext uri="{BB962C8B-B14F-4D97-AF65-F5344CB8AC3E}">
        <p14:creationId xmlns:p14="http://schemas.microsoft.com/office/powerpoint/2010/main" val="160229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2B654C-F2CC-4387-AFD2-EB524A2726CB}"/>
              </a:ext>
            </a:extLst>
          </p:cNvPr>
          <p:cNvSpPr>
            <a:spLocks noGrp="1"/>
          </p:cNvSpPr>
          <p:nvPr>
            <p:ph idx="1"/>
          </p:nvPr>
        </p:nvSpPr>
        <p:spPr>
          <a:xfrm>
            <a:off x="838200" y="1563687"/>
            <a:ext cx="10515600" cy="4351338"/>
          </a:xfrm>
        </p:spPr>
        <p:txBody>
          <a:bodyPr/>
          <a:lstStyle/>
          <a:p>
            <a:r>
              <a:rPr lang="ro-RO" dirty="0">
                <a:latin typeface="Times New Roman" panose="02020603050405020304" pitchFamily="18" charset="0"/>
                <a:cs typeface="Times New Roman" panose="02020603050405020304" pitchFamily="18" charset="0"/>
              </a:rPr>
              <a:t>SOFTWARE-URILE FOLOSITE </a:t>
            </a:r>
          </a:p>
          <a:p>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Arduino IDE</a:t>
            </a:r>
          </a:p>
          <a:p>
            <a:pPr>
              <a:buFont typeface="Wingdings" panose="05000000000000000000" pitchFamily="2" charset="2"/>
              <a:buChar char="Ø"/>
            </a:pPr>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MATLAB</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1A6E2B0-6601-4961-99E2-7948D4EE0D98}"/>
              </a:ext>
            </a:extLst>
          </p:cNvPr>
          <p:cNvSpPr>
            <a:spLocks noGrp="1"/>
          </p:cNvSpPr>
          <p:nvPr>
            <p:ph type="sldNum" sz="quarter" idx="12"/>
          </p:nvPr>
        </p:nvSpPr>
        <p:spPr/>
        <p:txBody>
          <a:bodyPr/>
          <a:lstStyle/>
          <a:p>
            <a:fld id="{AC82BEE3-2612-4029-A7AB-281F69FF837B}" type="slidenum">
              <a:rPr lang="en-US" smtClean="0"/>
              <a:t>31</a:t>
            </a:fld>
            <a:endParaRPr lang="en-US"/>
          </a:p>
        </p:txBody>
      </p:sp>
      <p:pic>
        <p:nvPicPr>
          <p:cNvPr id="5" name="Picture 4">
            <a:extLst>
              <a:ext uri="{FF2B5EF4-FFF2-40B4-BE49-F238E27FC236}">
                <a16:creationId xmlns:a16="http://schemas.microsoft.com/office/drawing/2014/main" id="{01B4B7BE-3548-4CEC-ABC9-28F07875023E}"/>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10710629-61EA-4EF9-9EB4-8FA81798F9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181590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BE546-6385-4FD8-A1BD-F6F05F19FD80}"/>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Arduino IDE</a:t>
            </a:r>
          </a:p>
          <a:p>
            <a:endParaRPr lang="en-US" dirty="0"/>
          </a:p>
        </p:txBody>
      </p:sp>
      <p:sp>
        <p:nvSpPr>
          <p:cNvPr id="4" name="Slide Number Placeholder 3">
            <a:extLst>
              <a:ext uri="{FF2B5EF4-FFF2-40B4-BE49-F238E27FC236}">
                <a16:creationId xmlns:a16="http://schemas.microsoft.com/office/drawing/2014/main" id="{30D63BBB-44B9-4D76-B41A-0EEE0CB1BD80}"/>
              </a:ext>
            </a:extLst>
          </p:cNvPr>
          <p:cNvSpPr>
            <a:spLocks noGrp="1"/>
          </p:cNvSpPr>
          <p:nvPr>
            <p:ph type="sldNum" sz="quarter" idx="12"/>
          </p:nvPr>
        </p:nvSpPr>
        <p:spPr/>
        <p:txBody>
          <a:bodyPr/>
          <a:lstStyle/>
          <a:p>
            <a:fld id="{AC82BEE3-2612-4029-A7AB-281F69FF837B}" type="slidenum">
              <a:rPr lang="en-US" smtClean="0"/>
              <a:t>32</a:t>
            </a:fld>
            <a:endParaRPr lang="en-US"/>
          </a:p>
        </p:txBody>
      </p:sp>
      <p:pic>
        <p:nvPicPr>
          <p:cNvPr id="5" name="Picture 4">
            <a:extLst>
              <a:ext uri="{FF2B5EF4-FFF2-40B4-BE49-F238E27FC236}">
                <a16:creationId xmlns:a16="http://schemas.microsoft.com/office/drawing/2014/main" id="{9973044E-2460-43F7-8CCA-DF13071A2DD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BD7FAB58-1010-4FA9-A90D-578B8BA405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25872F2B-11B1-4005-94A7-9ADF5FA1CAE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63325" y="1987826"/>
            <a:ext cx="3265350" cy="3927199"/>
          </a:xfrm>
          <a:prstGeom prst="rect">
            <a:avLst/>
          </a:prstGeom>
          <a:noFill/>
          <a:ln>
            <a:noFill/>
          </a:ln>
        </p:spPr>
      </p:pic>
    </p:spTree>
    <p:extLst>
      <p:ext uri="{BB962C8B-B14F-4D97-AF65-F5344CB8AC3E}">
        <p14:creationId xmlns:p14="http://schemas.microsoft.com/office/powerpoint/2010/main" val="3821504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D886E-F24C-44CC-BABE-C9BC37CA917C}"/>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t> </a:t>
            </a:r>
            <a:r>
              <a:rPr lang="ro-RO" dirty="0">
                <a:latin typeface="Times New Roman" panose="02020603050405020304" pitchFamily="18" charset="0"/>
                <a:cs typeface="Times New Roman" panose="02020603050405020304" pitchFamily="18" charset="0"/>
              </a:rPr>
              <a:t>MATLAB</a:t>
            </a:r>
            <a:endParaRPr lang="en-US" dirty="0"/>
          </a:p>
        </p:txBody>
      </p:sp>
      <p:sp>
        <p:nvSpPr>
          <p:cNvPr id="4" name="Slide Number Placeholder 3">
            <a:extLst>
              <a:ext uri="{FF2B5EF4-FFF2-40B4-BE49-F238E27FC236}">
                <a16:creationId xmlns:a16="http://schemas.microsoft.com/office/drawing/2014/main" id="{87A6EBB2-E60E-4070-B972-83D80C310AB9}"/>
              </a:ext>
            </a:extLst>
          </p:cNvPr>
          <p:cNvSpPr>
            <a:spLocks noGrp="1"/>
          </p:cNvSpPr>
          <p:nvPr>
            <p:ph type="sldNum" sz="quarter" idx="12"/>
          </p:nvPr>
        </p:nvSpPr>
        <p:spPr/>
        <p:txBody>
          <a:bodyPr/>
          <a:lstStyle/>
          <a:p>
            <a:fld id="{AC82BEE3-2612-4029-A7AB-281F69FF837B}" type="slidenum">
              <a:rPr lang="en-US" smtClean="0"/>
              <a:t>33</a:t>
            </a:fld>
            <a:endParaRPr lang="en-US"/>
          </a:p>
        </p:txBody>
      </p:sp>
      <p:pic>
        <p:nvPicPr>
          <p:cNvPr id="5" name="Picture 4">
            <a:extLst>
              <a:ext uri="{FF2B5EF4-FFF2-40B4-BE49-F238E27FC236}">
                <a16:creationId xmlns:a16="http://schemas.microsoft.com/office/drawing/2014/main" id="{C771B6E3-52A0-4B86-8957-576A165C6974}"/>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8418FD30-1DEF-4A1A-97AC-5B2FE73627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A2D2E862-929E-4D49-BF13-00F3D37BFBF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19450" y="2174874"/>
            <a:ext cx="5753100" cy="4181475"/>
          </a:xfrm>
          <a:prstGeom prst="rect">
            <a:avLst/>
          </a:prstGeom>
          <a:noFill/>
          <a:ln>
            <a:noFill/>
          </a:ln>
        </p:spPr>
      </p:pic>
    </p:spTree>
    <p:extLst>
      <p:ext uri="{BB962C8B-B14F-4D97-AF65-F5344CB8AC3E}">
        <p14:creationId xmlns:p14="http://schemas.microsoft.com/office/powerpoint/2010/main" val="1054831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D56F1-3BA7-47FA-914B-B7E472B5036F}"/>
              </a:ext>
            </a:extLst>
          </p:cNvPr>
          <p:cNvSpPr>
            <a:spLocks noGrp="1"/>
          </p:cNvSpPr>
          <p:nvPr>
            <p:ph idx="1"/>
          </p:nvPr>
        </p:nvSpPr>
        <p:spPr>
          <a:xfrm>
            <a:off x="838200" y="1563687"/>
            <a:ext cx="10515600" cy="4351338"/>
          </a:xfrm>
        </p:spPr>
        <p:txBody>
          <a:bodyPr/>
          <a:lstStyle/>
          <a:p>
            <a:r>
              <a:rPr lang="ro-RO" dirty="0">
                <a:latin typeface="Times New Roman" panose="02020603050405020304" pitchFamily="18" charset="0"/>
                <a:cs typeface="Times New Roman" panose="02020603050405020304" pitchFamily="18" charset="0"/>
              </a:rPr>
              <a:t>ALGORITMUL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0B82770-772D-44B0-A0BD-C0C30B7B4196}"/>
              </a:ext>
            </a:extLst>
          </p:cNvPr>
          <p:cNvSpPr>
            <a:spLocks noGrp="1"/>
          </p:cNvSpPr>
          <p:nvPr>
            <p:ph type="sldNum" sz="quarter" idx="12"/>
          </p:nvPr>
        </p:nvSpPr>
        <p:spPr/>
        <p:txBody>
          <a:bodyPr/>
          <a:lstStyle/>
          <a:p>
            <a:fld id="{AC82BEE3-2612-4029-A7AB-281F69FF837B}" type="slidenum">
              <a:rPr lang="en-US" smtClean="0"/>
              <a:t>34</a:t>
            </a:fld>
            <a:endParaRPr lang="en-US"/>
          </a:p>
        </p:txBody>
      </p:sp>
      <p:pic>
        <p:nvPicPr>
          <p:cNvPr id="5" name="Picture 4">
            <a:extLst>
              <a:ext uri="{FF2B5EF4-FFF2-40B4-BE49-F238E27FC236}">
                <a16:creationId xmlns:a16="http://schemas.microsoft.com/office/drawing/2014/main" id="{410D5545-9FBA-48DE-A5E1-479AEC8CAC68}"/>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D3CB60FD-45D8-4129-914C-BD0560EC534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1334159B-FAC7-4D48-86AF-88D11AE41EE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1" y="1010285"/>
            <a:ext cx="5750560" cy="5847715"/>
          </a:xfrm>
          <a:prstGeom prst="rect">
            <a:avLst/>
          </a:prstGeom>
          <a:noFill/>
          <a:ln>
            <a:noFill/>
          </a:ln>
        </p:spPr>
      </p:pic>
    </p:spTree>
    <p:extLst>
      <p:ext uri="{BB962C8B-B14F-4D97-AF65-F5344CB8AC3E}">
        <p14:creationId xmlns:p14="http://schemas.microsoft.com/office/powerpoint/2010/main" val="397073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263A2-2D97-49F9-B764-38EE9C362C94}"/>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Funcțiile dorite ale mâinii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8DFFD0-423B-4092-BCDE-245AA9019ED3}"/>
              </a:ext>
            </a:extLst>
          </p:cNvPr>
          <p:cNvSpPr>
            <a:spLocks noGrp="1"/>
          </p:cNvSpPr>
          <p:nvPr>
            <p:ph type="sldNum" sz="quarter" idx="12"/>
          </p:nvPr>
        </p:nvSpPr>
        <p:spPr/>
        <p:txBody>
          <a:bodyPr/>
          <a:lstStyle/>
          <a:p>
            <a:fld id="{AC82BEE3-2612-4029-A7AB-281F69FF837B}" type="slidenum">
              <a:rPr lang="en-US" smtClean="0"/>
              <a:t>35</a:t>
            </a:fld>
            <a:endParaRPr lang="en-US"/>
          </a:p>
        </p:txBody>
      </p:sp>
      <p:pic>
        <p:nvPicPr>
          <p:cNvPr id="5" name="Picture 4">
            <a:extLst>
              <a:ext uri="{FF2B5EF4-FFF2-40B4-BE49-F238E27FC236}">
                <a16:creationId xmlns:a16="http://schemas.microsoft.com/office/drawing/2014/main" id="{625A7A34-B626-49E8-8FE2-0F0BEF01A6D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AB5B85C-ECED-4DF8-ADED-2E8FA250B8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BBF932F5-FA06-4149-B07F-EA2A7AAD5D2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18180" y="2105025"/>
            <a:ext cx="5755640" cy="3810000"/>
          </a:xfrm>
          <a:prstGeom prst="rect">
            <a:avLst/>
          </a:prstGeom>
          <a:noFill/>
        </p:spPr>
      </p:pic>
    </p:spTree>
    <p:extLst>
      <p:ext uri="{BB962C8B-B14F-4D97-AF65-F5344CB8AC3E}">
        <p14:creationId xmlns:p14="http://schemas.microsoft.com/office/powerpoint/2010/main" val="188285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E0CCA-E9F2-432E-9F15-21F5B2DA1CC3}"/>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Abordarea I a servomotoarelor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51214C-A42B-4291-8DF0-D029812D957A}"/>
              </a:ext>
            </a:extLst>
          </p:cNvPr>
          <p:cNvSpPr>
            <a:spLocks noGrp="1"/>
          </p:cNvSpPr>
          <p:nvPr>
            <p:ph type="sldNum" sz="quarter" idx="12"/>
          </p:nvPr>
        </p:nvSpPr>
        <p:spPr/>
        <p:txBody>
          <a:bodyPr/>
          <a:lstStyle/>
          <a:p>
            <a:fld id="{AC82BEE3-2612-4029-A7AB-281F69FF837B}" type="slidenum">
              <a:rPr lang="en-US" smtClean="0"/>
              <a:t>36</a:t>
            </a:fld>
            <a:endParaRPr lang="en-US"/>
          </a:p>
        </p:txBody>
      </p:sp>
      <p:pic>
        <p:nvPicPr>
          <p:cNvPr id="5" name="Picture 4">
            <a:extLst>
              <a:ext uri="{FF2B5EF4-FFF2-40B4-BE49-F238E27FC236}">
                <a16:creationId xmlns:a16="http://schemas.microsoft.com/office/drawing/2014/main" id="{8B332CB5-0898-411D-A93E-0F1A4B58CFF5}"/>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29A117E4-5A1B-4AB0-B8CD-AC5D308CE4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E1861A05-2431-42C4-A435-C271D3C930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91355" y="2125579"/>
            <a:ext cx="5409290" cy="4230770"/>
          </a:xfrm>
          <a:prstGeom prst="rect">
            <a:avLst/>
          </a:prstGeom>
          <a:noFill/>
          <a:ln>
            <a:noFill/>
          </a:ln>
        </p:spPr>
      </p:pic>
    </p:spTree>
    <p:extLst>
      <p:ext uri="{BB962C8B-B14F-4D97-AF65-F5344CB8AC3E}">
        <p14:creationId xmlns:p14="http://schemas.microsoft.com/office/powerpoint/2010/main" val="1521777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CC3C2-2030-40E8-993C-E37A3E49C0B1}"/>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Abordarea II a servomotoarelor</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FE9C1221-400A-43B5-97D4-84065611D81B}"/>
              </a:ext>
            </a:extLst>
          </p:cNvPr>
          <p:cNvSpPr>
            <a:spLocks noGrp="1"/>
          </p:cNvSpPr>
          <p:nvPr>
            <p:ph type="sldNum" sz="quarter" idx="12"/>
          </p:nvPr>
        </p:nvSpPr>
        <p:spPr/>
        <p:txBody>
          <a:bodyPr/>
          <a:lstStyle/>
          <a:p>
            <a:fld id="{AC82BEE3-2612-4029-A7AB-281F69FF837B}" type="slidenum">
              <a:rPr lang="en-US" smtClean="0"/>
              <a:t>37</a:t>
            </a:fld>
            <a:endParaRPr lang="en-US"/>
          </a:p>
        </p:txBody>
      </p:sp>
      <p:pic>
        <p:nvPicPr>
          <p:cNvPr id="5" name="Picture 4">
            <a:extLst>
              <a:ext uri="{FF2B5EF4-FFF2-40B4-BE49-F238E27FC236}">
                <a16:creationId xmlns:a16="http://schemas.microsoft.com/office/drawing/2014/main" id="{6EB348C1-88F7-455D-BD09-AF70772B9A7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8A158EAF-FE5C-4038-8BDE-5C3053642B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A12BA1B4-3DED-4372-ADF3-69A6E405723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89376" y="2122677"/>
            <a:ext cx="5413248" cy="4233672"/>
          </a:xfrm>
          <a:prstGeom prst="rect">
            <a:avLst/>
          </a:prstGeom>
          <a:noFill/>
          <a:ln>
            <a:noFill/>
          </a:ln>
        </p:spPr>
      </p:pic>
    </p:spTree>
    <p:extLst>
      <p:ext uri="{BB962C8B-B14F-4D97-AF65-F5344CB8AC3E}">
        <p14:creationId xmlns:p14="http://schemas.microsoft.com/office/powerpoint/2010/main" val="302595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E02105-6850-438E-831E-2ACDA6659083}"/>
                  </a:ext>
                </a:extLst>
              </p:cNvPr>
              <p:cNvSpPr>
                <a:spLocks noGrp="1"/>
              </p:cNvSpPr>
              <p:nvPr>
                <p:ph idx="1"/>
              </p:nvPr>
            </p:nvSpPr>
            <p:spPr>
              <a:xfrm>
                <a:off x="838200" y="1563687"/>
                <a:ext cx="10515600" cy="4351338"/>
              </a:xfrm>
            </p:spPr>
            <p:txBody>
              <a:bodyPr>
                <a:normAutofit fontScale="92500"/>
              </a:bodyPr>
              <a:lstStyle/>
              <a:p>
                <a:pPr marL="0" indent="0">
                  <a:buNone/>
                </a:pPr>
                <a:r>
                  <a:rPr lang="ro-RO" dirty="0">
                    <a:latin typeface="Times New Roman" panose="02020603050405020304" pitchFamily="18" charset="0"/>
                    <a:cs typeface="Times New Roman" panose="02020603050405020304" pitchFamily="18" charset="0"/>
                  </a:rPr>
                  <a:t>Ecuațiile de la bază</a:t>
                </a:r>
              </a:p>
              <a:p>
                <a:endParaRPr lang="ro-RO" i="1" dirty="0"/>
              </a:p>
              <a:p>
                <a:pPr marL="0" indent="0">
                  <a:buNone/>
                </a:pPr>
                <a:r>
                  <a:rPr lang="ro-RO" dirty="0"/>
                  <a:t>      </a:t>
                </a:r>
                <a:r>
                  <a:rPr lang="ro-RO" dirty="0">
                    <a:latin typeface="Times New Roman" panose="02020603050405020304" pitchFamily="18" charset="0"/>
                    <a:cs typeface="Times New Roman" panose="02020603050405020304" pitchFamily="18" charset="0"/>
                  </a:rPr>
                  <a:t>Abordarea I</a:t>
                </a:r>
                <a:r>
                  <a:rPr lang="ro-RO" dirty="0"/>
                  <a:t> - </a:t>
                </a:r>
                <a14:m>
                  <m:oMath xmlns:m="http://schemas.openxmlformats.org/officeDocument/2006/math">
                    <m:r>
                      <a:rPr lang="ro-RO" i="1">
                        <a:latin typeface="Cambria Math" panose="02040503050406030204" pitchFamily="18" charset="0"/>
                      </a:rPr>
                      <m:t>𝑖𝑝𝑜𝑠</m:t>
                    </m:r>
                    <m:d>
                      <m:dPr>
                        <m:ctrlPr>
                          <a:rPr lang="en-US" i="1">
                            <a:latin typeface="Cambria Math" panose="02040503050406030204" pitchFamily="18" charset="0"/>
                          </a:rPr>
                        </m:ctrlPr>
                      </m:dPr>
                      <m:e>
                        <m:r>
                          <a:rPr lang="ro-RO" i="1">
                            <a:latin typeface="Cambria Math" panose="02040503050406030204" pitchFamily="18" charset="0"/>
                          </a:rPr>
                          <m:t>𝑖𝑖</m:t>
                        </m:r>
                      </m:e>
                    </m:d>
                    <m:r>
                      <a:rPr lang="ro-RO"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ro-RO" i="1">
                                <a:latin typeface="Cambria Math" panose="02040503050406030204" pitchFamily="18" charset="0"/>
                              </a:rPr>
                              <m:t>𝑓𝑝𝑜𝑠</m:t>
                            </m:r>
                            <m:d>
                              <m:dPr>
                                <m:ctrlPr>
                                  <a:rPr lang="en-US" i="1">
                                    <a:latin typeface="Cambria Math" panose="02040503050406030204" pitchFamily="18" charset="0"/>
                                  </a:rPr>
                                </m:ctrlPr>
                              </m:dPr>
                              <m:e>
                                <m:r>
                                  <a:rPr lang="ro-RO" i="1">
                                    <a:latin typeface="Cambria Math" panose="02040503050406030204" pitchFamily="18" charset="0"/>
                                  </a:rPr>
                                  <m:t>𝑖𝑖</m:t>
                                </m:r>
                              </m:e>
                            </m:d>
                            <m:r>
                              <a:rPr lang="ro-RO" i="1">
                                <a:latin typeface="Cambria Math" panose="02040503050406030204" pitchFamily="18" charset="0"/>
                              </a:rPr>
                              <m:t>−</m:t>
                            </m:r>
                            <m:r>
                              <a:rPr lang="ro-RO" i="1">
                                <a:latin typeface="Cambria Math" panose="02040503050406030204" pitchFamily="18" charset="0"/>
                              </a:rPr>
                              <m:t>𝑝𝑜𝑠</m:t>
                            </m:r>
                            <m:r>
                              <a:rPr lang="ro-RO" i="1">
                                <a:latin typeface="Cambria Math" panose="02040503050406030204" pitchFamily="18" charset="0"/>
                              </a:rPr>
                              <m:t>(</m:t>
                            </m:r>
                            <m:r>
                              <a:rPr lang="ro-RO" i="1">
                                <a:latin typeface="Cambria Math" panose="02040503050406030204" pitchFamily="18" charset="0"/>
                              </a:rPr>
                              <m:t>𝑖𝑖</m:t>
                            </m:r>
                            <m:r>
                              <a:rPr lang="ro-RO" i="1">
                                <a:latin typeface="Cambria Math" panose="02040503050406030204" pitchFamily="18" charset="0"/>
                              </a:rPr>
                              <m:t>)</m:t>
                            </m:r>
                          </m:e>
                        </m:d>
                        <m:r>
                          <a:rPr lang="ro-RO" i="1">
                            <a:latin typeface="Cambria Math" panose="02040503050406030204" pitchFamily="18" charset="0"/>
                          </a:rPr>
                          <m:t>+1</m:t>
                        </m:r>
                      </m:num>
                      <m:den>
                        <m:r>
                          <a:rPr lang="ro-RO" i="1">
                            <a:latin typeface="Cambria Math" panose="02040503050406030204" pitchFamily="18" charset="0"/>
                          </a:rPr>
                          <m:t>𝑝𝑎𝑠</m:t>
                        </m:r>
                      </m:den>
                    </m:f>
                    <m:r>
                      <a:rPr lang="ro-RO" i="1">
                        <a:latin typeface="Cambria Math" panose="02040503050406030204" pitchFamily="18" charset="0"/>
                      </a:rPr>
                      <m:t>+1</m:t>
                    </m:r>
                  </m:oMath>
                </a14:m>
                <a:r>
                  <a:rPr lang="ro-RO" dirty="0"/>
                  <a:t>                </a:t>
                </a:r>
              </a:p>
              <a:p>
                <a:pPr marL="0" indent="0">
                  <a:buNone/>
                </a:pPr>
                <a:r>
                  <a:rPr lang="ro-RO" dirty="0"/>
                  <a:t>                       </a:t>
                </a:r>
              </a:p>
              <a:p>
                <a:pPr marL="0" indent="0">
                  <a:buNone/>
                </a:pPr>
                <a:r>
                  <a:rPr lang="ro-RO" dirty="0"/>
                  <a:t>      </a:t>
                </a:r>
                <a:r>
                  <a:rPr lang="ro-RO" dirty="0">
                    <a:latin typeface="Times New Roman" panose="02020603050405020304" pitchFamily="18" charset="0"/>
                    <a:cs typeface="Times New Roman" panose="02020603050405020304" pitchFamily="18" charset="0"/>
                  </a:rPr>
                  <a:t>Abordarea II - </a:t>
                </a:r>
                <a14:m>
                  <m:oMath xmlns:m="http://schemas.openxmlformats.org/officeDocument/2006/math">
                    <m:r>
                      <a:rPr lang="ro-RO" i="1">
                        <a:latin typeface="Cambria Math" panose="02040503050406030204" pitchFamily="18" charset="0"/>
                      </a:rPr>
                      <m:t>𝑐𝑜𝑒𝑓</m:t>
                    </m:r>
                    <m:r>
                      <a:rPr lang="ro-RO" i="1">
                        <a:latin typeface="Cambria Math" panose="02040503050406030204" pitchFamily="18" charset="0"/>
                      </a:rPr>
                      <m:t>_</m:t>
                    </m:r>
                    <m:r>
                      <a:rPr lang="ro-RO" i="1">
                        <a:latin typeface="Cambria Math" panose="02040503050406030204" pitchFamily="18" charset="0"/>
                      </a:rPr>
                      <m:t>𝑝𝑎𝑠</m:t>
                    </m:r>
                    <m:r>
                      <a:rPr lang="ro-RO" i="1">
                        <a:latin typeface="Cambria Math" panose="02040503050406030204" pitchFamily="18" charset="0"/>
                      </a:rPr>
                      <m:t>(</m:t>
                    </m:r>
                    <m:r>
                      <a:rPr lang="ro-RO" i="1">
                        <a:latin typeface="Cambria Math" panose="02040503050406030204" pitchFamily="18" charset="0"/>
                      </a:rPr>
                      <m:t>𝑖𝑖</m:t>
                    </m:r>
                    <m:r>
                      <a:rPr lang="ro-RO"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ro-RO" i="1">
                                <a:latin typeface="Cambria Math" panose="02040503050406030204" pitchFamily="18" charset="0"/>
                              </a:rPr>
                              <m:t>𝑓𝑝𝑜𝑠</m:t>
                            </m:r>
                            <m:d>
                              <m:dPr>
                                <m:ctrlPr>
                                  <a:rPr lang="en-US" i="1">
                                    <a:latin typeface="Cambria Math" panose="02040503050406030204" pitchFamily="18" charset="0"/>
                                  </a:rPr>
                                </m:ctrlPr>
                              </m:dPr>
                              <m:e>
                                <m:r>
                                  <a:rPr lang="ro-RO" i="1">
                                    <a:latin typeface="Cambria Math" panose="02040503050406030204" pitchFamily="18" charset="0"/>
                                  </a:rPr>
                                  <m:t>𝑖𝑖</m:t>
                                </m:r>
                              </m:e>
                            </m:d>
                            <m:r>
                              <a:rPr lang="ro-RO" i="1">
                                <a:latin typeface="Cambria Math" panose="02040503050406030204" pitchFamily="18" charset="0"/>
                              </a:rPr>
                              <m:t>−</m:t>
                            </m:r>
                            <m:r>
                              <a:rPr lang="ro-RO" i="1">
                                <a:latin typeface="Cambria Math" panose="02040503050406030204" pitchFamily="18" charset="0"/>
                              </a:rPr>
                              <m:t>𝑝𝑜𝑠</m:t>
                            </m:r>
                            <m:r>
                              <a:rPr lang="ro-RO" i="1">
                                <a:latin typeface="Cambria Math" panose="02040503050406030204" pitchFamily="18" charset="0"/>
                              </a:rPr>
                              <m:t>(</m:t>
                            </m:r>
                            <m:r>
                              <a:rPr lang="ro-RO" i="1">
                                <a:latin typeface="Cambria Math" panose="02040503050406030204" pitchFamily="18" charset="0"/>
                              </a:rPr>
                              <m:t>𝑖𝑖</m:t>
                            </m:r>
                            <m:r>
                              <a:rPr lang="ro-RO" i="1">
                                <a:latin typeface="Cambria Math" panose="02040503050406030204" pitchFamily="18" charset="0"/>
                              </a:rPr>
                              <m:t>)</m:t>
                            </m:r>
                          </m:e>
                        </m:d>
                        <m:r>
                          <a:rPr lang="ro-RO" i="1">
                            <a:latin typeface="Cambria Math" panose="02040503050406030204" pitchFamily="18" charset="0"/>
                          </a:rPr>
                          <m:t>+1</m:t>
                        </m:r>
                      </m:num>
                      <m:den>
                        <m:r>
                          <a:rPr lang="ro-RO" i="1">
                            <a:latin typeface="Cambria Math" panose="02040503050406030204" pitchFamily="18" charset="0"/>
                          </a:rPr>
                          <m:t>𝑙𝑢𝑛𝑔𝑖𝑚𝑒</m:t>
                        </m:r>
                        <m:r>
                          <a:rPr lang="ro-RO" i="1">
                            <a:latin typeface="Cambria Math" panose="02040503050406030204" pitchFamily="18" charset="0"/>
                          </a:rPr>
                          <m:t> </m:t>
                        </m:r>
                        <m:r>
                          <a:rPr lang="ro-RO" i="1">
                            <a:latin typeface="Cambria Math" panose="02040503050406030204" pitchFamily="18" charset="0"/>
                          </a:rPr>
                          <m:t>𝑚𝑎𝑥𝑖𝑚</m:t>
                        </m:r>
                        <m:r>
                          <a:rPr lang="ro-RO" i="1">
                            <a:latin typeface="Cambria Math" panose="02040503050406030204" pitchFamily="18" charset="0"/>
                          </a:rPr>
                          <m:t>ă </m:t>
                        </m:r>
                        <m:r>
                          <a:rPr lang="ro-RO" i="1">
                            <a:latin typeface="Cambria Math" panose="02040503050406030204" pitchFamily="18" charset="0"/>
                          </a:rPr>
                          <m:t>𝑣𝑒𝑐𝑡𝑜𝑟</m:t>
                        </m:r>
                      </m:den>
                    </m:f>
                  </m:oMath>
                </a14:m>
                <a:r>
                  <a:rPr lang="ro-RO" dirty="0"/>
                  <a:t>                                     </a:t>
                </a:r>
                <a:endParaRPr lang="en-US" dirty="0"/>
              </a:p>
            </p:txBody>
          </p:sp>
        </mc:Choice>
        <mc:Fallback xmlns="">
          <p:sp>
            <p:nvSpPr>
              <p:cNvPr id="3" name="Content Placeholder 2">
                <a:extLst>
                  <a:ext uri="{FF2B5EF4-FFF2-40B4-BE49-F238E27FC236}">
                    <a16:creationId xmlns:a16="http://schemas.microsoft.com/office/drawing/2014/main" id="{4EE02105-6850-438E-831E-2ACDA6659083}"/>
                  </a:ext>
                </a:extLst>
              </p:cNvPr>
              <p:cNvSpPr>
                <a:spLocks noGrp="1" noRot="1" noChangeAspect="1" noMove="1" noResize="1" noEditPoints="1" noAdjustHandles="1" noChangeArrowheads="1" noChangeShapeType="1" noTextEdit="1"/>
              </p:cNvSpPr>
              <p:nvPr>
                <p:ph idx="1"/>
              </p:nvPr>
            </p:nvSpPr>
            <p:spPr>
              <a:xfrm>
                <a:off x="838200" y="1563687"/>
                <a:ext cx="10515600" cy="4351338"/>
              </a:xfrm>
              <a:blipFill>
                <a:blip r:embed="rId2"/>
                <a:stretch>
                  <a:fillRect l="-1043" t="-22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71C1A65-FB8D-436E-9E2E-19F2EA8523E3}"/>
              </a:ext>
            </a:extLst>
          </p:cNvPr>
          <p:cNvSpPr>
            <a:spLocks noGrp="1"/>
          </p:cNvSpPr>
          <p:nvPr>
            <p:ph type="sldNum" sz="quarter" idx="12"/>
          </p:nvPr>
        </p:nvSpPr>
        <p:spPr/>
        <p:txBody>
          <a:bodyPr/>
          <a:lstStyle/>
          <a:p>
            <a:fld id="{AC82BEE3-2612-4029-A7AB-281F69FF837B}" type="slidenum">
              <a:rPr lang="en-US" smtClean="0"/>
              <a:t>38</a:t>
            </a:fld>
            <a:endParaRPr lang="en-US"/>
          </a:p>
        </p:txBody>
      </p:sp>
      <p:pic>
        <p:nvPicPr>
          <p:cNvPr id="5" name="Picture 4">
            <a:extLst>
              <a:ext uri="{FF2B5EF4-FFF2-40B4-BE49-F238E27FC236}">
                <a16:creationId xmlns:a16="http://schemas.microsoft.com/office/drawing/2014/main" id="{8ECC0A6F-7FEF-4040-AC0D-6B92D69D76CE}"/>
              </a:ext>
            </a:extLst>
          </p:cNvPr>
          <p:cNvPicPr/>
          <p:nvPr/>
        </p:nvPicPr>
        <p:blipFill>
          <a:blip r:embed="rId3">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AF1FB01-C54F-44C7-A703-1D6CBA40DAE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4226494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CF821-22B8-45F4-9BD4-5484CFAAA17D}"/>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Pozițiile inițiale și finale ale servomotorului</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2C5B6B-0972-4CAF-A90D-CD27C669F939}"/>
              </a:ext>
            </a:extLst>
          </p:cNvPr>
          <p:cNvSpPr>
            <a:spLocks noGrp="1"/>
          </p:cNvSpPr>
          <p:nvPr>
            <p:ph type="sldNum" sz="quarter" idx="12"/>
          </p:nvPr>
        </p:nvSpPr>
        <p:spPr/>
        <p:txBody>
          <a:bodyPr/>
          <a:lstStyle/>
          <a:p>
            <a:fld id="{AC82BEE3-2612-4029-A7AB-281F69FF837B}" type="slidenum">
              <a:rPr lang="en-US" smtClean="0"/>
              <a:t>39</a:t>
            </a:fld>
            <a:endParaRPr lang="en-US"/>
          </a:p>
        </p:txBody>
      </p:sp>
      <p:pic>
        <p:nvPicPr>
          <p:cNvPr id="5" name="Picture 4">
            <a:extLst>
              <a:ext uri="{FF2B5EF4-FFF2-40B4-BE49-F238E27FC236}">
                <a16:creationId xmlns:a16="http://schemas.microsoft.com/office/drawing/2014/main" id="{EF22623E-DCD9-4CA4-B4D8-8181D1407DE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2B30556B-AA51-4843-A2C7-E8C25D8D8D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graphicFrame>
        <p:nvGraphicFramePr>
          <p:cNvPr id="7" name="Table 6">
            <a:extLst>
              <a:ext uri="{FF2B5EF4-FFF2-40B4-BE49-F238E27FC236}">
                <a16:creationId xmlns:a16="http://schemas.microsoft.com/office/drawing/2014/main" id="{5937BB17-FAAF-4E4F-A5B5-B6FD5A2D92CF}"/>
              </a:ext>
            </a:extLst>
          </p:cNvPr>
          <p:cNvGraphicFramePr>
            <a:graphicFrameLocks noGrp="1"/>
          </p:cNvGraphicFramePr>
          <p:nvPr>
            <p:extLst>
              <p:ext uri="{D42A27DB-BD31-4B8C-83A1-F6EECF244321}">
                <p14:modId xmlns:p14="http://schemas.microsoft.com/office/powerpoint/2010/main" val="2259823512"/>
              </p:ext>
            </p:extLst>
          </p:nvPr>
        </p:nvGraphicFramePr>
        <p:xfrm>
          <a:off x="2286001" y="2610678"/>
          <a:ext cx="7619998" cy="2968488"/>
        </p:xfrm>
        <a:graphic>
          <a:graphicData uri="http://schemas.openxmlformats.org/drawingml/2006/table">
            <a:tbl>
              <a:tblPr firstRow="1" firstCol="1" bandRow="1">
                <a:tableStyleId>{5C22544A-7EE6-4342-B048-85BDC9FD1C3A}</a:tableStyleId>
              </a:tblPr>
              <a:tblGrid>
                <a:gridCol w="2551774">
                  <a:extLst>
                    <a:ext uri="{9D8B030D-6E8A-4147-A177-3AD203B41FA5}">
                      <a16:colId xmlns:a16="http://schemas.microsoft.com/office/drawing/2014/main" val="4052188054"/>
                    </a:ext>
                  </a:extLst>
                </a:gridCol>
                <a:gridCol w="2534112">
                  <a:extLst>
                    <a:ext uri="{9D8B030D-6E8A-4147-A177-3AD203B41FA5}">
                      <a16:colId xmlns:a16="http://schemas.microsoft.com/office/drawing/2014/main" val="3292788922"/>
                    </a:ext>
                  </a:extLst>
                </a:gridCol>
                <a:gridCol w="2534112">
                  <a:extLst>
                    <a:ext uri="{9D8B030D-6E8A-4147-A177-3AD203B41FA5}">
                      <a16:colId xmlns:a16="http://schemas.microsoft.com/office/drawing/2014/main" val="3874085600"/>
                    </a:ext>
                  </a:extLst>
                </a:gridCol>
              </a:tblGrid>
              <a:tr h="494748">
                <a:tc>
                  <a:txBody>
                    <a:bodyPr/>
                    <a:lstStyle/>
                    <a:p>
                      <a:pPr algn="ctr">
                        <a:lnSpc>
                          <a:spcPct val="107000"/>
                        </a:lnSpc>
                        <a:spcAft>
                          <a:spcPts val="0"/>
                        </a:spcAft>
                      </a:pPr>
                      <a:r>
                        <a:rPr lang="ro-RO" sz="1200">
                          <a:effectLst/>
                        </a:rPr>
                        <a:t>Servomotor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dirty="0">
                          <a:effectLst/>
                        </a:rPr>
                        <a:t>Pozitie initiala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Pozitie finala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8242219"/>
                  </a:ext>
                </a:extLst>
              </a:tr>
              <a:tr h="494748">
                <a:tc>
                  <a:txBody>
                    <a:bodyPr/>
                    <a:lstStyle/>
                    <a:p>
                      <a:pPr algn="ctr">
                        <a:lnSpc>
                          <a:spcPct val="107000"/>
                        </a:lnSpc>
                        <a:spcAft>
                          <a:spcPts val="0"/>
                        </a:spcAft>
                      </a:pPr>
                      <a:r>
                        <a:rPr lang="ro-RO" sz="1200">
                          <a:effectLst/>
                        </a:rPr>
                        <a:t>Deg1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170º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8942559"/>
                  </a:ext>
                </a:extLst>
              </a:tr>
              <a:tr h="494748">
                <a:tc>
                  <a:txBody>
                    <a:bodyPr/>
                    <a:lstStyle/>
                    <a:p>
                      <a:pPr algn="ctr">
                        <a:lnSpc>
                          <a:spcPct val="107000"/>
                        </a:lnSpc>
                        <a:spcAft>
                          <a:spcPts val="0"/>
                        </a:spcAft>
                      </a:pPr>
                      <a:r>
                        <a:rPr lang="ro-RO" sz="1200">
                          <a:effectLst/>
                        </a:rPr>
                        <a:t>Deg2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180º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20055"/>
                  </a:ext>
                </a:extLst>
              </a:tr>
              <a:tr h="494748">
                <a:tc>
                  <a:txBody>
                    <a:bodyPr/>
                    <a:lstStyle/>
                    <a:p>
                      <a:pPr algn="ctr">
                        <a:lnSpc>
                          <a:spcPct val="107000"/>
                        </a:lnSpc>
                        <a:spcAft>
                          <a:spcPts val="0"/>
                        </a:spcAft>
                      </a:pPr>
                      <a:r>
                        <a:rPr lang="ro-RO" sz="1200">
                          <a:effectLst/>
                        </a:rPr>
                        <a:t>Deg3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140º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5726229"/>
                  </a:ext>
                </a:extLst>
              </a:tr>
              <a:tr h="494748">
                <a:tc>
                  <a:txBody>
                    <a:bodyPr/>
                    <a:lstStyle/>
                    <a:p>
                      <a:pPr algn="ctr">
                        <a:lnSpc>
                          <a:spcPct val="107000"/>
                        </a:lnSpc>
                        <a:spcAft>
                          <a:spcPts val="0"/>
                        </a:spcAft>
                      </a:pPr>
                      <a:r>
                        <a:rPr lang="ro-RO" sz="1200">
                          <a:effectLst/>
                        </a:rPr>
                        <a:t>Deg4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140º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1690539"/>
                  </a:ext>
                </a:extLst>
              </a:tr>
              <a:tr h="494748">
                <a:tc>
                  <a:txBody>
                    <a:bodyPr/>
                    <a:lstStyle/>
                    <a:p>
                      <a:pPr algn="ctr">
                        <a:lnSpc>
                          <a:spcPct val="107000"/>
                        </a:lnSpc>
                        <a:spcAft>
                          <a:spcPts val="0"/>
                        </a:spcAft>
                      </a:pPr>
                      <a:r>
                        <a:rPr lang="ro-RO" sz="1200">
                          <a:effectLst/>
                        </a:rPr>
                        <a:t>Deg5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a:effectLst/>
                        </a:rPr>
                        <a:t>180º</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ro-RO" sz="1200" dirty="0">
                          <a:effectLst/>
                        </a:rPr>
                        <a:t>0º</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5230811"/>
                  </a:ext>
                </a:extLst>
              </a:tr>
            </a:tbl>
          </a:graphicData>
        </a:graphic>
      </p:graphicFrame>
    </p:spTree>
    <p:extLst>
      <p:ext uri="{BB962C8B-B14F-4D97-AF65-F5344CB8AC3E}">
        <p14:creationId xmlns:p14="http://schemas.microsoft.com/office/powerpoint/2010/main" val="4149775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1BB4-8A3B-493C-A221-A05F1E3E07E8}"/>
              </a:ext>
            </a:extLst>
          </p:cNvPr>
          <p:cNvSpPr>
            <a:spLocks noGrp="1"/>
          </p:cNvSpPr>
          <p:nvPr>
            <p:ph type="title"/>
          </p:nvPr>
        </p:nvSpPr>
        <p:spPr>
          <a:xfrm>
            <a:off x="838200" y="1345785"/>
            <a:ext cx="10515600" cy="946841"/>
          </a:xfrm>
        </p:spPr>
        <p:txBody>
          <a:bodyPr>
            <a:normAutofit fontScale="90000"/>
          </a:bodyPr>
          <a:lstStyle/>
          <a:p>
            <a:pPr algn="ctr"/>
            <a:r>
              <a:rPr lang="ro-RO" sz="3600" dirty="0">
                <a:latin typeface="Times New Roman" panose="02020603050405020304" pitchFamily="18" charset="0"/>
                <a:cs typeface="Times New Roman" panose="02020603050405020304" pitchFamily="18" charset="0"/>
              </a:rPr>
              <a:t>CAPITOLUL I - STUDII ȘI CERCETĂRI CU CARACTER MEDICAL</a:t>
            </a:r>
            <a:br>
              <a:rPr lang="ro-RO"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DD8F577-5CE0-4458-B917-B7DA7FCBF62C}"/>
              </a:ext>
            </a:extLst>
          </p:cNvPr>
          <p:cNvSpPr>
            <a:spLocks noGrp="1"/>
          </p:cNvSpPr>
          <p:nvPr>
            <p:ph idx="1"/>
          </p:nvPr>
        </p:nvSpPr>
        <p:spPr>
          <a:xfrm>
            <a:off x="838200" y="2292626"/>
            <a:ext cx="10515600" cy="3884337"/>
          </a:xfrm>
        </p:spPr>
        <p:txBody>
          <a:bodyPr/>
          <a:lstStyle/>
          <a:p>
            <a:r>
              <a:rPr lang="en-US" dirty="0">
                <a:latin typeface="Times New Roman" panose="02020603050405020304" pitchFamily="18" charset="0"/>
                <a:cs typeface="Times New Roman" panose="02020603050405020304" pitchFamily="18" charset="0"/>
              </a:rPr>
              <a:t>ANATOMIA FUNCȚIONALĂ A MÂINII UMANE</a:t>
            </a:r>
          </a:p>
        </p:txBody>
      </p:sp>
      <p:sp>
        <p:nvSpPr>
          <p:cNvPr id="4" name="Slide Number Placeholder 3">
            <a:extLst>
              <a:ext uri="{FF2B5EF4-FFF2-40B4-BE49-F238E27FC236}">
                <a16:creationId xmlns:a16="http://schemas.microsoft.com/office/drawing/2014/main" id="{A914A915-3525-49D0-A985-7B625C855C11}"/>
              </a:ext>
            </a:extLst>
          </p:cNvPr>
          <p:cNvSpPr>
            <a:spLocks noGrp="1"/>
          </p:cNvSpPr>
          <p:nvPr>
            <p:ph type="sldNum" sz="quarter" idx="12"/>
          </p:nvPr>
        </p:nvSpPr>
        <p:spPr/>
        <p:txBody>
          <a:bodyPr/>
          <a:lstStyle/>
          <a:p>
            <a:fld id="{AC82BEE3-2612-4029-A7AB-281F69FF837B}" type="slidenum">
              <a:rPr lang="en-US" smtClean="0"/>
              <a:t>4</a:t>
            </a:fld>
            <a:endParaRPr lang="en-US"/>
          </a:p>
        </p:txBody>
      </p:sp>
      <p:pic>
        <p:nvPicPr>
          <p:cNvPr id="5" name="Picture 4">
            <a:extLst>
              <a:ext uri="{FF2B5EF4-FFF2-40B4-BE49-F238E27FC236}">
                <a16:creationId xmlns:a16="http://schemas.microsoft.com/office/drawing/2014/main" id="{80DC7413-C027-481F-A44B-D06DDBF8FB56}"/>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DA7858B6-62C5-4467-A83A-70E91D3755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8" name="Picture 7">
            <a:extLst>
              <a:ext uri="{FF2B5EF4-FFF2-40B4-BE49-F238E27FC236}">
                <a16:creationId xmlns:a16="http://schemas.microsoft.com/office/drawing/2014/main" id="{56057C18-C6C4-4740-A206-9886A385A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776" y="2868485"/>
            <a:ext cx="4374447" cy="3852990"/>
          </a:xfrm>
          <a:prstGeom prst="rect">
            <a:avLst/>
          </a:prstGeom>
        </p:spPr>
      </p:pic>
    </p:spTree>
    <p:extLst>
      <p:ext uri="{BB962C8B-B14F-4D97-AF65-F5344CB8AC3E}">
        <p14:creationId xmlns:p14="http://schemas.microsoft.com/office/powerpoint/2010/main" val="251884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878F9-CB0A-4589-A598-1769ED59226E}"/>
              </a:ext>
            </a:extLst>
          </p:cNvPr>
          <p:cNvSpPr>
            <a:spLocks noGrp="1"/>
          </p:cNvSpPr>
          <p:nvPr>
            <p:ph idx="1"/>
          </p:nvPr>
        </p:nvSpPr>
        <p:spPr/>
        <p:txBody>
          <a:bodyPr/>
          <a:lstStyle/>
          <a:p>
            <a:r>
              <a:rPr lang="ro-RO" dirty="0"/>
              <a:t>EXPERIMENTE REALIZATE </a:t>
            </a:r>
          </a:p>
          <a:p>
            <a:endParaRPr lang="ro-RO" dirty="0"/>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Relaxare</a:t>
            </a:r>
          </a:p>
          <a:p>
            <a:pPr>
              <a:buFont typeface="Wingdings" panose="05000000000000000000" pitchFamily="2" charset="2"/>
              <a:buChar char="Ø"/>
            </a:pPr>
            <a:endParaRPr lang="ro-RO"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Prehensiune</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903D7B2-8B1D-4CBA-AE90-BBAECBA64D17}"/>
              </a:ext>
            </a:extLst>
          </p:cNvPr>
          <p:cNvSpPr>
            <a:spLocks noGrp="1"/>
          </p:cNvSpPr>
          <p:nvPr>
            <p:ph type="sldNum" sz="quarter" idx="12"/>
          </p:nvPr>
        </p:nvSpPr>
        <p:spPr/>
        <p:txBody>
          <a:bodyPr/>
          <a:lstStyle/>
          <a:p>
            <a:fld id="{AC82BEE3-2612-4029-A7AB-281F69FF837B}" type="slidenum">
              <a:rPr lang="en-US" smtClean="0"/>
              <a:t>40</a:t>
            </a:fld>
            <a:endParaRPr lang="en-US"/>
          </a:p>
        </p:txBody>
      </p:sp>
      <p:pic>
        <p:nvPicPr>
          <p:cNvPr id="5" name="Picture 4">
            <a:extLst>
              <a:ext uri="{FF2B5EF4-FFF2-40B4-BE49-F238E27FC236}">
                <a16:creationId xmlns:a16="http://schemas.microsoft.com/office/drawing/2014/main" id="{FC850533-5935-4243-9CA7-53EB595055DF}"/>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ED28893D-761C-45EA-BBF4-09A6D73E3C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3401497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73A774-875A-48FF-A53F-6E9261283A00}"/>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Relaxare – Monitorizarea 1</a:t>
            </a:r>
          </a:p>
          <a:p>
            <a:pPr marL="0" indent="0">
              <a:buNone/>
            </a:pPr>
            <a:endParaRPr lang="ro-RO"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059816E-B164-4D28-9FB1-1A783D921225}"/>
              </a:ext>
            </a:extLst>
          </p:cNvPr>
          <p:cNvSpPr>
            <a:spLocks noGrp="1"/>
          </p:cNvSpPr>
          <p:nvPr>
            <p:ph type="sldNum" sz="quarter" idx="12"/>
          </p:nvPr>
        </p:nvSpPr>
        <p:spPr/>
        <p:txBody>
          <a:bodyPr/>
          <a:lstStyle/>
          <a:p>
            <a:fld id="{AC82BEE3-2612-4029-A7AB-281F69FF837B}" type="slidenum">
              <a:rPr lang="en-US" smtClean="0"/>
              <a:t>41</a:t>
            </a:fld>
            <a:endParaRPr lang="en-US"/>
          </a:p>
        </p:txBody>
      </p:sp>
      <p:pic>
        <p:nvPicPr>
          <p:cNvPr id="5" name="Picture 4">
            <a:extLst>
              <a:ext uri="{FF2B5EF4-FFF2-40B4-BE49-F238E27FC236}">
                <a16:creationId xmlns:a16="http://schemas.microsoft.com/office/drawing/2014/main" id="{6619F900-E881-4A7B-B907-BDEBC310B746}"/>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CD8B579C-2BCA-484B-85E8-1FD10DA920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D76093C1-CBDF-4A1B-A433-9F2527DB9A1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2456" y="2246242"/>
            <a:ext cx="5028144" cy="4110107"/>
          </a:xfrm>
          <a:prstGeom prst="rect">
            <a:avLst/>
          </a:prstGeom>
          <a:noFill/>
          <a:ln>
            <a:noFill/>
          </a:ln>
        </p:spPr>
      </p:pic>
    </p:spTree>
    <p:extLst>
      <p:ext uri="{BB962C8B-B14F-4D97-AF65-F5344CB8AC3E}">
        <p14:creationId xmlns:p14="http://schemas.microsoft.com/office/powerpoint/2010/main" val="4018849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0520A-1769-427D-939E-E1CCB28DADC0}"/>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Relaxare – Monitorizarea 2</a:t>
            </a:r>
          </a:p>
          <a:p>
            <a:endParaRPr lang="en-US" dirty="0"/>
          </a:p>
        </p:txBody>
      </p:sp>
      <p:sp>
        <p:nvSpPr>
          <p:cNvPr id="4" name="Slide Number Placeholder 3">
            <a:extLst>
              <a:ext uri="{FF2B5EF4-FFF2-40B4-BE49-F238E27FC236}">
                <a16:creationId xmlns:a16="http://schemas.microsoft.com/office/drawing/2014/main" id="{FDB66B7F-44DF-4F86-85FD-C16952E54B98}"/>
              </a:ext>
            </a:extLst>
          </p:cNvPr>
          <p:cNvSpPr>
            <a:spLocks noGrp="1"/>
          </p:cNvSpPr>
          <p:nvPr>
            <p:ph type="sldNum" sz="quarter" idx="12"/>
          </p:nvPr>
        </p:nvSpPr>
        <p:spPr/>
        <p:txBody>
          <a:bodyPr/>
          <a:lstStyle/>
          <a:p>
            <a:fld id="{AC82BEE3-2612-4029-A7AB-281F69FF837B}" type="slidenum">
              <a:rPr lang="en-US" smtClean="0"/>
              <a:t>42</a:t>
            </a:fld>
            <a:endParaRPr lang="en-US"/>
          </a:p>
        </p:txBody>
      </p:sp>
      <p:pic>
        <p:nvPicPr>
          <p:cNvPr id="5" name="Picture 4">
            <a:extLst>
              <a:ext uri="{FF2B5EF4-FFF2-40B4-BE49-F238E27FC236}">
                <a16:creationId xmlns:a16="http://schemas.microsoft.com/office/drawing/2014/main" id="{7FF63892-9DF8-421F-833F-CCA73D81294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3D9C1CDE-BCEA-4DCF-9EF2-FCE2D599FCD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110AAEDB-5146-480A-91EA-7D9F67CFD4D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1549"/>
            <a:ext cx="5029200" cy="4114800"/>
          </a:xfrm>
          <a:prstGeom prst="rect">
            <a:avLst/>
          </a:prstGeom>
          <a:noFill/>
          <a:ln>
            <a:noFill/>
          </a:ln>
        </p:spPr>
      </p:pic>
    </p:spTree>
    <p:extLst>
      <p:ext uri="{BB962C8B-B14F-4D97-AF65-F5344CB8AC3E}">
        <p14:creationId xmlns:p14="http://schemas.microsoft.com/office/powerpoint/2010/main" val="479698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73742-A09A-4E44-8A35-A9EE2B2A2806}"/>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Relaxare – Monitorizarea 3</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E20E94A4-6F59-41E3-8B3D-B94EE80E5C1A}"/>
              </a:ext>
            </a:extLst>
          </p:cNvPr>
          <p:cNvSpPr>
            <a:spLocks noGrp="1"/>
          </p:cNvSpPr>
          <p:nvPr>
            <p:ph type="sldNum" sz="quarter" idx="12"/>
          </p:nvPr>
        </p:nvSpPr>
        <p:spPr/>
        <p:txBody>
          <a:bodyPr/>
          <a:lstStyle/>
          <a:p>
            <a:fld id="{AC82BEE3-2612-4029-A7AB-281F69FF837B}" type="slidenum">
              <a:rPr lang="en-US" smtClean="0"/>
              <a:t>43</a:t>
            </a:fld>
            <a:endParaRPr lang="en-US"/>
          </a:p>
        </p:txBody>
      </p:sp>
      <p:pic>
        <p:nvPicPr>
          <p:cNvPr id="5" name="Picture 4">
            <a:extLst>
              <a:ext uri="{FF2B5EF4-FFF2-40B4-BE49-F238E27FC236}">
                <a16:creationId xmlns:a16="http://schemas.microsoft.com/office/drawing/2014/main" id="{0399FEAB-A9A0-4481-A2C3-6B90F966C60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7F27D26-AB17-484A-A668-B5BC46CB0C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C8D345C8-67B2-4211-9A67-DA0D1B639F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1549"/>
            <a:ext cx="5029200" cy="4114800"/>
          </a:xfrm>
          <a:prstGeom prst="rect">
            <a:avLst/>
          </a:prstGeom>
          <a:noFill/>
          <a:ln>
            <a:noFill/>
          </a:ln>
        </p:spPr>
      </p:pic>
    </p:spTree>
    <p:extLst>
      <p:ext uri="{BB962C8B-B14F-4D97-AF65-F5344CB8AC3E}">
        <p14:creationId xmlns:p14="http://schemas.microsoft.com/office/powerpoint/2010/main" val="2488090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C7EF5-E0DE-4F65-9B65-1A50A7F0DC9C}"/>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Prehensiune – Monitorizarea 1</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665FB44E-78B5-4CB4-91F9-BCA48C57235B}"/>
              </a:ext>
            </a:extLst>
          </p:cNvPr>
          <p:cNvSpPr>
            <a:spLocks noGrp="1"/>
          </p:cNvSpPr>
          <p:nvPr>
            <p:ph type="sldNum" sz="quarter" idx="12"/>
          </p:nvPr>
        </p:nvSpPr>
        <p:spPr/>
        <p:txBody>
          <a:bodyPr/>
          <a:lstStyle/>
          <a:p>
            <a:fld id="{AC82BEE3-2612-4029-A7AB-281F69FF837B}" type="slidenum">
              <a:rPr lang="en-US" smtClean="0"/>
              <a:t>44</a:t>
            </a:fld>
            <a:endParaRPr lang="en-US"/>
          </a:p>
        </p:txBody>
      </p:sp>
      <p:pic>
        <p:nvPicPr>
          <p:cNvPr id="5" name="Picture 4">
            <a:extLst>
              <a:ext uri="{FF2B5EF4-FFF2-40B4-BE49-F238E27FC236}">
                <a16:creationId xmlns:a16="http://schemas.microsoft.com/office/drawing/2014/main" id="{1506C2E6-EBC8-4B3C-8FAF-BE8E903A7BA3}"/>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D1B2090-D68A-444B-8BB1-4CD2705365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264CD85F-35F8-4EB9-B42D-B89A108ED53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1549"/>
            <a:ext cx="5029200" cy="4114800"/>
          </a:xfrm>
          <a:prstGeom prst="rect">
            <a:avLst/>
          </a:prstGeom>
          <a:noFill/>
          <a:ln>
            <a:noFill/>
          </a:ln>
        </p:spPr>
      </p:pic>
    </p:spTree>
    <p:extLst>
      <p:ext uri="{BB962C8B-B14F-4D97-AF65-F5344CB8AC3E}">
        <p14:creationId xmlns:p14="http://schemas.microsoft.com/office/powerpoint/2010/main" val="1809046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0762A-DE99-49BA-B37D-450AA8C56A3C}"/>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Prehensiune – Monitorizarea 2</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073C203D-3BB2-42CD-8017-8C3DC0ABA480}"/>
              </a:ext>
            </a:extLst>
          </p:cNvPr>
          <p:cNvSpPr>
            <a:spLocks noGrp="1"/>
          </p:cNvSpPr>
          <p:nvPr>
            <p:ph type="sldNum" sz="quarter" idx="12"/>
          </p:nvPr>
        </p:nvSpPr>
        <p:spPr/>
        <p:txBody>
          <a:bodyPr/>
          <a:lstStyle/>
          <a:p>
            <a:fld id="{AC82BEE3-2612-4029-A7AB-281F69FF837B}" type="slidenum">
              <a:rPr lang="en-US" smtClean="0"/>
              <a:t>45</a:t>
            </a:fld>
            <a:endParaRPr lang="en-US"/>
          </a:p>
        </p:txBody>
      </p:sp>
      <p:pic>
        <p:nvPicPr>
          <p:cNvPr id="5" name="Picture 4">
            <a:extLst>
              <a:ext uri="{FF2B5EF4-FFF2-40B4-BE49-F238E27FC236}">
                <a16:creationId xmlns:a16="http://schemas.microsoft.com/office/drawing/2014/main" id="{46678CF8-B26B-4DCD-88DE-9B97BCCFF492}"/>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4BE5FDAB-F789-44C6-909E-CE34D43DD0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7AEB2F12-0278-4149-9BE5-610AA53080B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1549"/>
            <a:ext cx="5029200" cy="4114800"/>
          </a:xfrm>
          <a:prstGeom prst="rect">
            <a:avLst/>
          </a:prstGeom>
          <a:noFill/>
          <a:ln>
            <a:noFill/>
          </a:ln>
        </p:spPr>
      </p:pic>
    </p:spTree>
    <p:extLst>
      <p:ext uri="{BB962C8B-B14F-4D97-AF65-F5344CB8AC3E}">
        <p14:creationId xmlns:p14="http://schemas.microsoft.com/office/powerpoint/2010/main" val="3774345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431641-9A75-4F9D-B967-B8300DBC20E9}"/>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ro-RO" dirty="0">
                <a:latin typeface="Times New Roman" panose="02020603050405020304" pitchFamily="18" charset="0"/>
                <a:cs typeface="Times New Roman" panose="02020603050405020304" pitchFamily="18" charset="0"/>
              </a:rPr>
              <a:t> Prehensiune – Monitorizarea 3</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A9262B32-D67A-4516-9429-88954E9015F6}"/>
              </a:ext>
            </a:extLst>
          </p:cNvPr>
          <p:cNvSpPr>
            <a:spLocks noGrp="1"/>
          </p:cNvSpPr>
          <p:nvPr>
            <p:ph type="sldNum" sz="quarter" idx="12"/>
          </p:nvPr>
        </p:nvSpPr>
        <p:spPr/>
        <p:txBody>
          <a:bodyPr/>
          <a:lstStyle/>
          <a:p>
            <a:fld id="{AC82BEE3-2612-4029-A7AB-281F69FF837B}" type="slidenum">
              <a:rPr lang="en-US" smtClean="0"/>
              <a:t>46</a:t>
            </a:fld>
            <a:endParaRPr lang="en-US"/>
          </a:p>
        </p:txBody>
      </p:sp>
      <p:pic>
        <p:nvPicPr>
          <p:cNvPr id="5" name="Picture 4">
            <a:extLst>
              <a:ext uri="{FF2B5EF4-FFF2-40B4-BE49-F238E27FC236}">
                <a16:creationId xmlns:a16="http://schemas.microsoft.com/office/drawing/2014/main" id="{5B59EED0-82CA-490E-95AC-ED0828B9B449}"/>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12A5FBF7-2582-49F8-B303-D70B6FBE3E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C2AE6CE5-1BC8-42F2-94DC-8770604D32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41549"/>
            <a:ext cx="5029200" cy="4114800"/>
          </a:xfrm>
          <a:prstGeom prst="rect">
            <a:avLst/>
          </a:prstGeom>
          <a:noFill/>
          <a:ln>
            <a:noFill/>
          </a:ln>
        </p:spPr>
      </p:pic>
    </p:spTree>
    <p:extLst>
      <p:ext uri="{BB962C8B-B14F-4D97-AF65-F5344CB8AC3E}">
        <p14:creationId xmlns:p14="http://schemas.microsoft.com/office/powerpoint/2010/main" val="3155889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999D9-7878-431D-BE9A-F370ED96087C}"/>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Valorile medii înregistrate</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8BBC37E-1E66-4BE6-B77C-B359621AD353}"/>
              </a:ext>
            </a:extLst>
          </p:cNvPr>
          <p:cNvSpPr>
            <a:spLocks noGrp="1"/>
          </p:cNvSpPr>
          <p:nvPr>
            <p:ph type="sldNum" sz="quarter" idx="12"/>
          </p:nvPr>
        </p:nvSpPr>
        <p:spPr/>
        <p:txBody>
          <a:bodyPr/>
          <a:lstStyle/>
          <a:p>
            <a:fld id="{AC82BEE3-2612-4029-A7AB-281F69FF837B}" type="slidenum">
              <a:rPr lang="en-US" smtClean="0"/>
              <a:t>47</a:t>
            </a:fld>
            <a:endParaRPr lang="en-US"/>
          </a:p>
        </p:txBody>
      </p:sp>
      <p:pic>
        <p:nvPicPr>
          <p:cNvPr id="5" name="Picture 4">
            <a:extLst>
              <a:ext uri="{FF2B5EF4-FFF2-40B4-BE49-F238E27FC236}">
                <a16:creationId xmlns:a16="http://schemas.microsoft.com/office/drawing/2014/main" id="{F6870598-0D63-4DA9-AA2D-2D9CB64F224A}"/>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95D30A71-0591-434F-A134-8935F4C85A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graphicFrame>
        <p:nvGraphicFramePr>
          <p:cNvPr id="7" name="Table 6">
            <a:extLst>
              <a:ext uri="{FF2B5EF4-FFF2-40B4-BE49-F238E27FC236}">
                <a16:creationId xmlns:a16="http://schemas.microsoft.com/office/drawing/2014/main" id="{9B42378B-E380-4D33-B01D-0A7EAE37E678}"/>
              </a:ext>
            </a:extLst>
          </p:cNvPr>
          <p:cNvGraphicFramePr>
            <a:graphicFrameLocks noGrp="1"/>
          </p:cNvGraphicFramePr>
          <p:nvPr>
            <p:extLst>
              <p:ext uri="{D42A27DB-BD31-4B8C-83A1-F6EECF244321}">
                <p14:modId xmlns:p14="http://schemas.microsoft.com/office/powerpoint/2010/main" val="561135429"/>
              </p:ext>
            </p:extLst>
          </p:nvPr>
        </p:nvGraphicFramePr>
        <p:xfrm>
          <a:off x="2339008" y="2297250"/>
          <a:ext cx="7513984" cy="3838437"/>
        </p:xfrm>
        <a:graphic>
          <a:graphicData uri="http://schemas.openxmlformats.org/drawingml/2006/table">
            <a:tbl>
              <a:tblPr firstRow="1" firstCol="1" bandRow="1">
                <a:tableStyleId>{5C22544A-7EE6-4342-B048-85BDC9FD1C3A}</a:tableStyleId>
              </a:tblPr>
              <a:tblGrid>
                <a:gridCol w="1941134">
                  <a:extLst>
                    <a:ext uri="{9D8B030D-6E8A-4147-A177-3AD203B41FA5}">
                      <a16:colId xmlns:a16="http://schemas.microsoft.com/office/drawing/2014/main" val="3608209308"/>
                    </a:ext>
                  </a:extLst>
                </a:gridCol>
                <a:gridCol w="1941134">
                  <a:extLst>
                    <a:ext uri="{9D8B030D-6E8A-4147-A177-3AD203B41FA5}">
                      <a16:colId xmlns:a16="http://schemas.microsoft.com/office/drawing/2014/main" val="2369086636"/>
                    </a:ext>
                  </a:extLst>
                </a:gridCol>
                <a:gridCol w="1210572">
                  <a:extLst>
                    <a:ext uri="{9D8B030D-6E8A-4147-A177-3AD203B41FA5}">
                      <a16:colId xmlns:a16="http://schemas.microsoft.com/office/drawing/2014/main" val="1841129987"/>
                    </a:ext>
                  </a:extLst>
                </a:gridCol>
                <a:gridCol w="1210572">
                  <a:extLst>
                    <a:ext uri="{9D8B030D-6E8A-4147-A177-3AD203B41FA5}">
                      <a16:colId xmlns:a16="http://schemas.microsoft.com/office/drawing/2014/main" val="3616420724"/>
                    </a:ext>
                  </a:extLst>
                </a:gridCol>
                <a:gridCol w="1210572">
                  <a:extLst>
                    <a:ext uri="{9D8B030D-6E8A-4147-A177-3AD203B41FA5}">
                      <a16:colId xmlns:a16="http://schemas.microsoft.com/office/drawing/2014/main" val="2158199687"/>
                    </a:ext>
                  </a:extLst>
                </a:gridCol>
              </a:tblGrid>
              <a:tr h="525447">
                <a:tc rowSpan="3">
                  <a:txBody>
                    <a:bodyPr/>
                    <a:lstStyle/>
                    <a:p>
                      <a:pPr algn="ctr">
                        <a:lnSpc>
                          <a:spcPct val="107000"/>
                        </a:lnSpc>
                        <a:spcAft>
                          <a:spcPts val="0"/>
                        </a:spcAft>
                      </a:pPr>
                      <a:r>
                        <a:rPr lang="en-US" sz="1200">
                          <a:effectLst/>
                        </a:rPr>
                        <a:t>Tip experiment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algn="ctr">
                        <a:lnSpc>
                          <a:spcPct val="107000"/>
                        </a:lnSpc>
                        <a:spcAft>
                          <a:spcPts val="0"/>
                        </a:spcAft>
                      </a:pPr>
                      <a:r>
                        <a:rPr lang="en-US" sz="1200">
                          <a:effectLst/>
                        </a:rPr>
                        <a:t>Tip semnal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algn="ctr">
                        <a:lnSpc>
                          <a:spcPct val="107000"/>
                        </a:lnSpc>
                        <a:spcAft>
                          <a:spcPts val="0"/>
                        </a:spcAft>
                      </a:pPr>
                      <a:r>
                        <a:rPr lang="en-US" sz="1100">
                          <a:effectLst/>
                        </a:rPr>
                        <a:t>Nr. monitorizare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728326"/>
                  </a:ext>
                </a:extLst>
              </a:tr>
              <a:tr h="552165">
                <a:tc vMerge="1">
                  <a:txBody>
                    <a:bodyPr/>
                    <a:lstStyle/>
                    <a:p>
                      <a:endParaRPr lang="en-US"/>
                    </a:p>
                  </a:txBody>
                  <a:tcPr/>
                </a:tc>
                <a:tc vMerge="1">
                  <a:txBody>
                    <a:bodyPr/>
                    <a:lstStyle/>
                    <a:p>
                      <a:endParaRPr lang="en-US"/>
                    </a:p>
                  </a:txBody>
                  <a:tcPr/>
                </a:tc>
                <a:tc>
                  <a:txBody>
                    <a:bodyPr/>
                    <a:lstStyle/>
                    <a:p>
                      <a:pPr algn="ctr">
                        <a:lnSpc>
                          <a:spcPct val="107000"/>
                        </a:lnSpc>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98201545"/>
                  </a:ext>
                </a:extLst>
              </a:tr>
              <a:tr h="552165">
                <a:tc vMerge="1">
                  <a:txBody>
                    <a:bodyPr/>
                    <a:lstStyle/>
                    <a:p>
                      <a:endParaRPr lang="en-US"/>
                    </a:p>
                  </a:txBody>
                  <a:tcPr/>
                </a:tc>
                <a:tc vMerge="1">
                  <a:txBody>
                    <a:bodyPr/>
                    <a:lstStyle/>
                    <a:p>
                      <a:endParaRPr lang="en-US"/>
                    </a:p>
                  </a:txBody>
                  <a:tcPr/>
                </a:tc>
                <a:tc gridSpan="3">
                  <a:txBody>
                    <a:bodyPr/>
                    <a:lstStyle/>
                    <a:p>
                      <a:pPr algn="ctr">
                        <a:lnSpc>
                          <a:spcPct val="107000"/>
                        </a:lnSpc>
                        <a:spcAft>
                          <a:spcPts val="0"/>
                        </a:spcAft>
                      </a:pPr>
                      <a:r>
                        <a:rPr lang="en-US" sz="1200">
                          <a:effectLst/>
                        </a:rPr>
                        <a:t>Valoare semnal [V]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12902759"/>
                  </a:ext>
                </a:extLst>
              </a:tr>
              <a:tr h="552165">
                <a:tc rowSpan="2">
                  <a:txBody>
                    <a:bodyPr/>
                    <a:lstStyle/>
                    <a:p>
                      <a:pPr algn="ctr">
                        <a:lnSpc>
                          <a:spcPct val="107000"/>
                        </a:lnSpc>
                        <a:spcAft>
                          <a:spcPts val="0"/>
                        </a:spcAft>
                      </a:pPr>
                      <a:r>
                        <a:rPr lang="en-US" sz="1200">
                          <a:effectLst/>
                        </a:rPr>
                        <a:t>Experiment 1 - Relaxare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EMG1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0.113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0.129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0.121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84118"/>
                  </a:ext>
                </a:extLst>
              </a:tr>
              <a:tr h="552165">
                <a:tc vMerge="1">
                  <a:txBody>
                    <a:bodyPr/>
                    <a:lstStyle/>
                    <a:p>
                      <a:endParaRPr lang="en-US"/>
                    </a:p>
                  </a:txBody>
                  <a:tcPr/>
                </a:tc>
                <a:tc>
                  <a:txBody>
                    <a:bodyPr/>
                    <a:lstStyle/>
                    <a:p>
                      <a:pPr algn="ctr">
                        <a:lnSpc>
                          <a:spcPct val="107000"/>
                        </a:lnSpc>
                        <a:spcAft>
                          <a:spcPts val="0"/>
                        </a:spcAft>
                      </a:pPr>
                      <a:r>
                        <a:rPr lang="en-US" sz="1200">
                          <a:effectLst/>
                        </a:rPr>
                        <a:t>EMG2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0.385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0.393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0.381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6856764"/>
                  </a:ext>
                </a:extLst>
              </a:tr>
              <a:tr h="552165">
                <a:tc rowSpan="2">
                  <a:txBody>
                    <a:bodyPr/>
                    <a:lstStyle/>
                    <a:p>
                      <a:pPr algn="ctr">
                        <a:lnSpc>
                          <a:spcPct val="107000"/>
                        </a:lnSpc>
                        <a:spcAft>
                          <a:spcPts val="0"/>
                        </a:spcAft>
                      </a:pPr>
                      <a:r>
                        <a:rPr lang="en-US" sz="1200">
                          <a:effectLst/>
                        </a:rPr>
                        <a:t>Experiment 2 - Prehensiune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EMG1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0.397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0.317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0.433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6572171"/>
                  </a:ext>
                </a:extLst>
              </a:tr>
              <a:tr h="552165">
                <a:tc vMerge="1">
                  <a:txBody>
                    <a:bodyPr/>
                    <a:lstStyle/>
                    <a:p>
                      <a:endParaRPr lang="en-US"/>
                    </a:p>
                  </a:txBody>
                  <a:tcPr/>
                </a:tc>
                <a:tc>
                  <a:txBody>
                    <a:bodyPr/>
                    <a:lstStyle/>
                    <a:p>
                      <a:pPr algn="ctr">
                        <a:lnSpc>
                          <a:spcPct val="107000"/>
                        </a:lnSpc>
                        <a:spcAft>
                          <a:spcPts val="0"/>
                        </a:spcAft>
                      </a:pPr>
                      <a:r>
                        <a:rPr lang="en-US" sz="1200">
                          <a:effectLst/>
                        </a:rPr>
                        <a:t>EMG2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0.812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a:effectLst/>
                        </a:rPr>
                        <a:t>0.685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US" sz="1200" dirty="0">
                          <a:effectLst/>
                        </a:rPr>
                        <a:t>0.931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6360550"/>
                  </a:ext>
                </a:extLst>
              </a:tr>
            </a:tbl>
          </a:graphicData>
        </a:graphic>
      </p:graphicFrame>
    </p:spTree>
    <p:extLst>
      <p:ext uri="{BB962C8B-B14F-4D97-AF65-F5344CB8AC3E}">
        <p14:creationId xmlns:p14="http://schemas.microsoft.com/office/powerpoint/2010/main" val="1050509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0A79F-2FAA-4E84-A085-E6052B0216C9}"/>
              </a:ext>
            </a:extLst>
          </p:cNvPr>
          <p:cNvSpPr>
            <a:spLocks noGrp="1"/>
          </p:cNvSpPr>
          <p:nvPr>
            <p:ph idx="1"/>
          </p:nvPr>
        </p:nvSpPr>
        <p:spPr>
          <a:xfrm>
            <a:off x="838200" y="1563687"/>
            <a:ext cx="10515600" cy="4351338"/>
          </a:xfrm>
        </p:spPr>
        <p:txBody>
          <a:bodyPr/>
          <a:lstStyle/>
          <a:p>
            <a:pPr marL="0" indent="0">
              <a:buNone/>
            </a:pPr>
            <a:r>
              <a:rPr lang="ro-RO" dirty="0">
                <a:latin typeface="Times New Roman" panose="02020603050405020304" pitchFamily="18" charset="0"/>
                <a:cs typeface="Times New Roman" panose="02020603050405020304" pitchFamily="18" charset="0"/>
              </a:rPr>
              <a:t>Praguri de tensiune</a:t>
            </a:r>
          </a:p>
          <a:p>
            <a:pPr marL="0" indent="0">
              <a:buNone/>
            </a:pPr>
            <a:endParaRPr lang="ro-RO" dirty="0">
              <a:latin typeface="Times New Roman" panose="02020603050405020304" pitchFamily="18" charset="0"/>
              <a:cs typeface="Times New Roman" panose="02020603050405020304" pitchFamily="18" charset="0"/>
            </a:endParaRPr>
          </a:p>
          <a:p>
            <a:pPr>
              <a:buFontTx/>
              <a:buChar char="-"/>
            </a:pPr>
            <a:r>
              <a:rPr lang="ro-RO" i="1" dirty="0">
                <a:latin typeface="Times New Roman" panose="02020603050405020304" pitchFamily="18" charset="0"/>
                <a:cs typeface="Times New Roman" panose="02020603050405020304" pitchFamily="18" charset="0"/>
              </a:rPr>
              <a:t>Prag1</a:t>
            </a:r>
            <a:r>
              <a:rPr lang="en-US" i="1"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0.3V pentru servomotor 1 – Deg1</a:t>
            </a:r>
          </a:p>
          <a:p>
            <a:pPr>
              <a:buFontTx/>
              <a:buChar char="-"/>
            </a:pPr>
            <a:endParaRPr lang="ro-RO" dirty="0">
              <a:latin typeface="Times New Roman" panose="02020603050405020304" pitchFamily="18" charset="0"/>
              <a:cs typeface="Times New Roman" panose="02020603050405020304" pitchFamily="18" charset="0"/>
            </a:endParaRPr>
          </a:p>
          <a:p>
            <a:pPr>
              <a:buFontTx/>
              <a:buChar char="-"/>
            </a:pPr>
            <a:r>
              <a:rPr lang="ro-RO" i="1" dirty="0">
                <a:latin typeface="Times New Roman" panose="02020603050405020304" pitchFamily="18" charset="0"/>
                <a:cs typeface="Times New Roman" panose="02020603050405020304" pitchFamily="18" charset="0"/>
              </a:rPr>
              <a:t>Prag</a:t>
            </a:r>
            <a:r>
              <a:rPr lang="en-US" i="1" dirty="0">
                <a:latin typeface="Times New Roman" panose="02020603050405020304" pitchFamily="18" charset="0"/>
                <a:cs typeface="Times New Roman" panose="02020603050405020304" pitchFamily="18" charset="0"/>
              </a:rPr>
              <a:t>2: </a:t>
            </a:r>
            <a:r>
              <a:rPr lang="ro-RO" dirty="0">
                <a:latin typeface="Times New Roman" panose="02020603050405020304" pitchFamily="18" charset="0"/>
                <a:cs typeface="Times New Roman" panose="02020603050405020304" pitchFamily="18" charset="0"/>
              </a:rPr>
              <a:t>0.5V pentru servomotor 2, 3, 4, 5 – Deg2, Deg3, Deg4, Deg5</a:t>
            </a:r>
            <a:endParaRPr lang="en-US" dirty="0">
              <a:latin typeface="Times New Roman" panose="02020603050405020304" pitchFamily="18" charset="0"/>
              <a:cs typeface="Times New Roman" panose="02020603050405020304" pitchFamily="18" charset="0"/>
            </a:endParaRPr>
          </a:p>
          <a:p>
            <a:pPr>
              <a:buFontTx/>
              <a:buChar char="-"/>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59E4797-E2BB-4EA8-889A-E48C0C192E40}"/>
              </a:ext>
            </a:extLst>
          </p:cNvPr>
          <p:cNvSpPr>
            <a:spLocks noGrp="1"/>
          </p:cNvSpPr>
          <p:nvPr>
            <p:ph type="sldNum" sz="quarter" idx="12"/>
          </p:nvPr>
        </p:nvSpPr>
        <p:spPr/>
        <p:txBody>
          <a:bodyPr/>
          <a:lstStyle/>
          <a:p>
            <a:fld id="{AC82BEE3-2612-4029-A7AB-281F69FF837B}" type="slidenum">
              <a:rPr lang="en-US" smtClean="0"/>
              <a:t>48</a:t>
            </a:fld>
            <a:endParaRPr lang="en-US"/>
          </a:p>
        </p:txBody>
      </p:sp>
      <p:pic>
        <p:nvPicPr>
          <p:cNvPr id="5" name="Picture 4">
            <a:extLst>
              <a:ext uri="{FF2B5EF4-FFF2-40B4-BE49-F238E27FC236}">
                <a16:creationId xmlns:a16="http://schemas.microsoft.com/office/drawing/2014/main" id="{1C9601AF-177A-4C89-8F3E-7F1E115E56C3}"/>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DA4A8598-D60C-44B3-BA97-0EFD6A158B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3666381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144DB-8A0D-40D7-9F69-8E927A4259EF}"/>
              </a:ext>
            </a:extLst>
          </p:cNvPr>
          <p:cNvSpPr>
            <a:spLocks noGrp="1"/>
          </p:cNvSpPr>
          <p:nvPr>
            <p:ph idx="1"/>
          </p:nvPr>
        </p:nvSpPr>
        <p:spPr>
          <a:xfrm>
            <a:off x="838200" y="1484312"/>
            <a:ext cx="10515600" cy="5054600"/>
          </a:xfrm>
        </p:spPr>
        <p:txBody>
          <a:bodyPr>
            <a:normAutofit fontScale="70000" lnSpcReduction="20000"/>
          </a:bodyPr>
          <a:lstStyle/>
          <a:p>
            <a:r>
              <a:rPr lang="ro-RO" sz="3600" dirty="0">
                <a:latin typeface="Times New Roman" panose="02020603050405020304" pitchFamily="18" charset="0"/>
                <a:cs typeface="Times New Roman" panose="02020603050405020304" pitchFamily="18" charset="0"/>
              </a:rPr>
              <a:t>DECIZII</a:t>
            </a:r>
          </a:p>
          <a:p>
            <a:pPr marL="0" indent="0">
              <a:buNone/>
            </a:pPr>
            <a:endParaRPr lang="ro-RO"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ro-RO" dirty="0">
                <a:latin typeface="Times New Roman" panose="02020603050405020304" pitchFamily="18" charset="0"/>
                <a:cs typeface="Times New Roman" panose="02020603050405020304" pitchFamily="18" charset="0"/>
              </a:rPr>
              <a:t>Decizia1 – în cazul în care semnalul EMG1 achiziționat este mai mic decât valoarea                                prag </a:t>
            </a:r>
            <a:r>
              <a:rPr lang="ro-RO" i="1" dirty="0">
                <a:latin typeface="Times New Roman" panose="02020603050405020304" pitchFamily="18" charset="0"/>
                <a:cs typeface="Times New Roman" panose="02020603050405020304" pitchFamily="18" charset="0"/>
              </a:rPr>
              <a:t>Prag1</a:t>
            </a:r>
            <a:r>
              <a:rPr lang="ro-RO" dirty="0">
                <a:latin typeface="Times New Roman" panose="02020603050405020304" pitchFamily="18" charset="0"/>
                <a:cs typeface="Times New Roman" panose="02020603050405020304" pitchFamily="18" charset="0"/>
              </a:rPr>
              <a:t>, iar semnalul EMG2 este mai mic decât valoarea de prag </a:t>
            </a:r>
            <a:r>
              <a:rPr lang="ro-RO" i="1" dirty="0">
                <a:latin typeface="Times New Roman" panose="02020603050405020304" pitchFamily="18" charset="0"/>
                <a:cs typeface="Times New Roman" panose="02020603050405020304" pitchFamily="18" charset="0"/>
              </a:rPr>
              <a:t>Prag2,</a:t>
            </a:r>
            <a:r>
              <a:rPr lang="ro-RO" dirty="0">
                <a:latin typeface="Times New Roman" panose="02020603050405020304" pitchFamily="18" charset="0"/>
                <a:cs typeface="Times New Roman" panose="02020603050405020304" pitchFamily="18" charset="0"/>
              </a:rPr>
              <a:t> servomotoarele protezei vor rămăne inactive (faza de relaxare</a:t>
            </a:r>
            <a:r>
              <a:rPr lang="fr-F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ro-RO" dirty="0">
                <a:latin typeface="Times New Roman" panose="02020603050405020304" pitchFamily="18" charset="0"/>
                <a:cs typeface="Times New Roman" panose="02020603050405020304" pitchFamily="18" charset="0"/>
              </a:rPr>
              <a:t>Decizia2 – în cazul în care semnalul EMG1 achiziționat este mai mic decât valoarea prag </a:t>
            </a:r>
            <a:r>
              <a:rPr lang="ro-RO" i="1" dirty="0">
                <a:latin typeface="Times New Roman" panose="02020603050405020304" pitchFamily="18" charset="0"/>
                <a:cs typeface="Times New Roman" panose="02020603050405020304" pitchFamily="18" charset="0"/>
              </a:rPr>
              <a:t>Prag1</a:t>
            </a:r>
            <a:r>
              <a:rPr lang="ro-RO" dirty="0">
                <a:latin typeface="Times New Roman" panose="02020603050405020304" pitchFamily="18" charset="0"/>
                <a:cs typeface="Times New Roman" panose="02020603050405020304" pitchFamily="18" charset="0"/>
              </a:rPr>
              <a:t>, iar semnalul EMG2 este mai mare decât valoarea prag </a:t>
            </a:r>
            <a:r>
              <a:rPr lang="ro-RO" i="1" dirty="0">
                <a:latin typeface="Times New Roman" panose="02020603050405020304" pitchFamily="18" charset="0"/>
                <a:cs typeface="Times New Roman" panose="02020603050405020304" pitchFamily="18" charset="0"/>
              </a:rPr>
              <a:t>Prag2,</a:t>
            </a:r>
            <a:r>
              <a:rPr lang="ro-RO" dirty="0">
                <a:latin typeface="Times New Roman" panose="02020603050405020304" pitchFamily="18" charset="0"/>
                <a:cs typeface="Times New Roman" panose="02020603050405020304" pitchFamily="18" charset="0"/>
              </a:rPr>
              <a:t>, doar servomotoarele celor patru degete artificiale (index, mijlociu, inelar și degetul mic) ale protezei vor fi activate, servomotorul policelui artificial rămânând inactiv. Datorită acestei decizii, funcția chemării unei persoane va fi efectuată cu succes.</a:t>
            </a:r>
            <a:endParaRPr lang="en-US"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ro-RO" dirty="0">
                <a:latin typeface="Times New Roman" panose="02020603050405020304" pitchFamily="18" charset="0"/>
                <a:cs typeface="Times New Roman" panose="02020603050405020304" pitchFamily="18" charset="0"/>
              </a:rPr>
              <a:t>Decizia3 – în cazul în care semnalul EMG1 achiziționat este mai mare decât valoarea prag </a:t>
            </a:r>
            <a:r>
              <a:rPr lang="ro-RO" i="1" dirty="0">
                <a:latin typeface="Times New Roman" panose="02020603050405020304" pitchFamily="18" charset="0"/>
                <a:cs typeface="Times New Roman" panose="02020603050405020304" pitchFamily="18" charset="0"/>
              </a:rPr>
              <a:t>Prag1</a:t>
            </a:r>
            <a:r>
              <a:rPr lang="ro-RO" dirty="0">
                <a:latin typeface="Times New Roman" panose="02020603050405020304" pitchFamily="18" charset="0"/>
                <a:cs typeface="Times New Roman" panose="02020603050405020304" pitchFamily="18" charset="0"/>
              </a:rPr>
              <a:t>, iar semnalul EMG2 este mai mic decât valoarea prag </a:t>
            </a:r>
            <a:r>
              <a:rPr lang="ro-RO" i="1" dirty="0">
                <a:latin typeface="Times New Roman" panose="02020603050405020304" pitchFamily="18" charset="0"/>
                <a:cs typeface="Times New Roman" panose="02020603050405020304" pitchFamily="18" charset="0"/>
              </a:rPr>
              <a:t>Prag2,</a:t>
            </a:r>
            <a:r>
              <a:rPr lang="ro-RO" dirty="0">
                <a:latin typeface="Times New Roman" panose="02020603050405020304" pitchFamily="18" charset="0"/>
                <a:cs typeface="Times New Roman" panose="02020603050405020304" pitchFamily="18" charset="0"/>
              </a:rPr>
              <a:t>, doar servomotorul policelui artificial va fi activat, celelalte patru servomotoare ale degetelor artificiale (index, mijlociu, inelar și degetul mic) rămânând inactive. Prin această decizie se va realiza doar flexia policelui artificial. </a:t>
            </a:r>
            <a:endParaRPr lang="en-US"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ü"/>
            </a:pPr>
            <a:r>
              <a:rPr lang="ro-RO" dirty="0">
                <a:latin typeface="Times New Roman" panose="02020603050405020304" pitchFamily="18" charset="0"/>
                <a:cs typeface="Times New Roman" panose="02020603050405020304" pitchFamily="18" charset="0"/>
              </a:rPr>
              <a:t>Decizia4 – în cazul în care semnalul EMG1 achiziționat este mai mare decât valoarea prag </a:t>
            </a:r>
            <a:r>
              <a:rPr lang="ro-RO" i="1" dirty="0">
                <a:latin typeface="Times New Roman" panose="02020603050405020304" pitchFamily="18" charset="0"/>
                <a:cs typeface="Times New Roman" panose="02020603050405020304" pitchFamily="18" charset="0"/>
              </a:rPr>
              <a:t>Prag1</a:t>
            </a:r>
            <a:r>
              <a:rPr lang="ro-RO" dirty="0">
                <a:latin typeface="Times New Roman" panose="02020603050405020304" pitchFamily="18" charset="0"/>
                <a:cs typeface="Times New Roman" panose="02020603050405020304" pitchFamily="18" charset="0"/>
              </a:rPr>
              <a:t>, iar semnalul EMG2 este de asemenea, mai mare decât valoarea prag </a:t>
            </a:r>
            <a:r>
              <a:rPr lang="ro-RO" i="1" dirty="0">
                <a:latin typeface="Times New Roman" panose="02020603050405020304" pitchFamily="18" charset="0"/>
                <a:cs typeface="Times New Roman" panose="02020603050405020304" pitchFamily="18" charset="0"/>
              </a:rPr>
              <a:t>Prag2,</a:t>
            </a:r>
            <a:r>
              <a:rPr lang="ro-RO" dirty="0">
                <a:latin typeface="Times New Roman" panose="02020603050405020304" pitchFamily="18" charset="0"/>
                <a:cs typeface="Times New Roman" panose="02020603050405020304" pitchFamily="18" charset="0"/>
              </a:rPr>
              <a:t>, toate servomotoarele degetelor artificiale vor fi activate. Această decizie va servi la funcția de prehensiune a mâinii.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3065CC-4D4B-4FD3-8958-DDC5780C6171}"/>
              </a:ext>
            </a:extLst>
          </p:cNvPr>
          <p:cNvSpPr>
            <a:spLocks noGrp="1"/>
          </p:cNvSpPr>
          <p:nvPr>
            <p:ph type="sldNum" sz="quarter" idx="12"/>
          </p:nvPr>
        </p:nvSpPr>
        <p:spPr/>
        <p:txBody>
          <a:bodyPr/>
          <a:lstStyle/>
          <a:p>
            <a:fld id="{AC82BEE3-2612-4029-A7AB-281F69FF837B}" type="slidenum">
              <a:rPr lang="en-US" smtClean="0"/>
              <a:t>49</a:t>
            </a:fld>
            <a:endParaRPr lang="en-US"/>
          </a:p>
        </p:txBody>
      </p:sp>
      <p:pic>
        <p:nvPicPr>
          <p:cNvPr id="5" name="Picture 4">
            <a:extLst>
              <a:ext uri="{FF2B5EF4-FFF2-40B4-BE49-F238E27FC236}">
                <a16:creationId xmlns:a16="http://schemas.microsoft.com/office/drawing/2014/main" id="{3EEED4C3-F6F7-4567-B63E-3BFE26F8C35E}"/>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A9403E2A-AA49-4A9A-BCD9-94E17B8E9C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94526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7503-00A1-4CE4-B6C6-4D69F59377C4}"/>
              </a:ext>
            </a:extLst>
          </p:cNvPr>
          <p:cNvSpPr>
            <a:spLocks noGrp="1"/>
          </p:cNvSpPr>
          <p:nvPr>
            <p:ph type="title"/>
          </p:nvPr>
        </p:nvSpPr>
        <p:spPr>
          <a:xfrm>
            <a:off x="838200" y="787194"/>
            <a:ext cx="10515600" cy="1019244"/>
          </a:xfrm>
        </p:spPr>
        <p:txBody>
          <a:bodyPr>
            <a:normAutofit/>
          </a:bodyPr>
          <a:lstStyle/>
          <a:p>
            <a:pPr marL="457200" indent="-457200" algn="ctr">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BIOMECANICA MÂINII UMANE</a:t>
            </a:r>
          </a:p>
        </p:txBody>
      </p:sp>
      <p:sp>
        <p:nvSpPr>
          <p:cNvPr id="4" name="Slide Number Placeholder 3">
            <a:extLst>
              <a:ext uri="{FF2B5EF4-FFF2-40B4-BE49-F238E27FC236}">
                <a16:creationId xmlns:a16="http://schemas.microsoft.com/office/drawing/2014/main" id="{4911ED06-E70B-4635-B093-1E5E29932FEA}"/>
              </a:ext>
            </a:extLst>
          </p:cNvPr>
          <p:cNvSpPr>
            <a:spLocks noGrp="1"/>
          </p:cNvSpPr>
          <p:nvPr>
            <p:ph type="sldNum" sz="quarter" idx="12"/>
          </p:nvPr>
        </p:nvSpPr>
        <p:spPr/>
        <p:txBody>
          <a:bodyPr/>
          <a:lstStyle/>
          <a:p>
            <a:fld id="{AC82BEE3-2612-4029-A7AB-281F69FF837B}" type="slidenum">
              <a:rPr lang="en-US" smtClean="0"/>
              <a:t>5</a:t>
            </a:fld>
            <a:endParaRPr lang="en-US"/>
          </a:p>
        </p:txBody>
      </p:sp>
      <p:pic>
        <p:nvPicPr>
          <p:cNvPr id="5" name="Picture 4">
            <a:extLst>
              <a:ext uri="{FF2B5EF4-FFF2-40B4-BE49-F238E27FC236}">
                <a16:creationId xmlns:a16="http://schemas.microsoft.com/office/drawing/2014/main" id="{8FA0AF2D-AE2B-4858-BF58-DC3582787443}"/>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F1F6BC4-863C-494F-B365-1BC8912721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Content Placeholder 6">
            <a:extLst>
              <a:ext uri="{FF2B5EF4-FFF2-40B4-BE49-F238E27FC236}">
                <a16:creationId xmlns:a16="http://schemas.microsoft.com/office/drawing/2014/main" id="{F112DE6A-DEF1-4FC1-B349-9A8043FA7CB0}"/>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176465" y="1905725"/>
            <a:ext cx="5839070" cy="4351338"/>
          </a:xfrm>
          <a:prstGeom prst="rect">
            <a:avLst/>
          </a:prstGeom>
          <a:noFill/>
          <a:ln>
            <a:noFill/>
          </a:ln>
        </p:spPr>
      </p:pic>
    </p:spTree>
    <p:extLst>
      <p:ext uri="{BB962C8B-B14F-4D97-AF65-F5344CB8AC3E}">
        <p14:creationId xmlns:p14="http://schemas.microsoft.com/office/powerpoint/2010/main" val="2241549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57E72-4752-4CBA-BA81-23E2B2524BAE}"/>
              </a:ext>
            </a:extLst>
          </p:cNvPr>
          <p:cNvSpPr>
            <a:spLocks noGrp="1"/>
          </p:cNvSpPr>
          <p:nvPr>
            <p:ph idx="1"/>
          </p:nvPr>
        </p:nvSpPr>
        <p:spPr>
          <a:xfrm>
            <a:off x="838200" y="1563687"/>
            <a:ext cx="10515600" cy="4351338"/>
          </a:xfrm>
        </p:spPr>
        <p:txBody>
          <a:bodyPr>
            <a:normAutofit/>
          </a:bodyPr>
          <a:lstStyle/>
          <a:p>
            <a:r>
              <a:rPr lang="ro-RO" dirty="0">
                <a:latin typeface="Times New Roman" panose="02020603050405020304" pitchFamily="18" charset="0"/>
                <a:cs typeface="Times New Roman" panose="02020603050405020304" pitchFamily="18" charset="0"/>
              </a:rPr>
              <a:t>TESTAREA PROTEZEI DE MÂNĂ DE TIP ANTROPOMORFIC CU COMANDĂ MIOELECTRICĂ IMPLEMENTATĂ ÎN ACEST PROIECT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Relaxare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Prehensiune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Flexie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patru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degete</a:t>
            </a:r>
            <a:r>
              <a:rPr lang="en-US" dirty="0">
                <a:latin typeface="Times New Roman" panose="02020603050405020304" pitchFamily="18" charset="0"/>
                <a:cs typeface="Times New Roman" panose="02020603050405020304" pitchFamily="18" charset="0"/>
              </a:rPr>
              <a:t> (</a:t>
            </a:r>
            <a:r>
              <a:rPr lang="ro-RO" i="1" dirty="0"/>
              <a:t>index, mijlociu, inelar și degetul mic</a:t>
            </a:r>
            <a:r>
              <a:rPr lang="en-US" i="1" dirty="0"/>
              <a:t>)</a:t>
            </a:r>
            <a:r>
              <a:rPr lang="ro-RO" i="1" dirty="0"/>
              <a:t> </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2FE2C6C-1770-487F-8F37-FFD10934149A}"/>
              </a:ext>
            </a:extLst>
          </p:cNvPr>
          <p:cNvSpPr>
            <a:spLocks noGrp="1"/>
          </p:cNvSpPr>
          <p:nvPr>
            <p:ph type="sldNum" sz="quarter" idx="12"/>
          </p:nvPr>
        </p:nvSpPr>
        <p:spPr/>
        <p:txBody>
          <a:bodyPr/>
          <a:lstStyle/>
          <a:p>
            <a:fld id="{AC82BEE3-2612-4029-A7AB-281F69FF837B}" type="slidenum">
              <a:rPr lang="en-US" smtClean="0"/>
              <a:t>50</a:t>
            </a:fld>
            <a:endParaRPr lang="en-US" dirty="0"/>
          </a:p>
        </p:txBody>
      </p:sp>
      <p:pic>
        <p:nvPicPr>
          <p:cNvPr id="5" name="Picture 4">
            <a:extLst>
              <a:ext uri="{FF2B5EF4-FFF2-40B4-BE49-F238E27FC236}">
                <a16:creationId xmlns:a16="http://schemas.microsoft.com/office/drawing/2014/main" id="{9EFD29DC-8706-4440-AF83-860683953E2E}"/>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940C5933-F658-4242-8D23-1638299620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204903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CEF97-72F7-4A45-AD33-691805AF3C09}"/>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Relaxare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20D49D28-976A-4051-BB88-1616D4FDDB16}"/>
              </a:ext>
            </a:extLst>
          </p:cNvPr>
          <p:cNvSpPr>
            <a:spLocks noGrp="1"/>
          </p:cNvSpPr>
          <p:nvPr>
            <p:ph type="sldNum" sz="quarter" idx="12"/>
          </p:nvPr>
        </p:nvSpPr>
        <p:spPr/>
        <p:txBody>
          <a:bodyPr/>
          <a:lstStyle/>
          <a:p>
            <a:fld id="{AC82BEE3-2612-4029-A7AB-281F69FF837B}" type="slidenum">
              <a:rPr lang="en-US" smtClean="0"/>
              <a:t>51</a:t>
            </a:fld>
            <a:endParaRPr lang="en-US"/>
          </a:p>
        </p:txBody>
      </p:sp>
      <p:pic>
        <p:nvPicPr>
          <p:cNvPr id="5" name="Picture 4">
            <a:extLst>
              <a:ext uri="{FF2B5EF4-FFF2-40B4-BE49-F238E27FC236}">
                <a16:creationId xmlns:a16="http://schemas.microsoft.com/office/drawing/2014/main" id="{35A5F609-33D1-4DE5-AF88-1D3E13CF8562}"/>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625CDD7A-58B5-4DCF-B58C-7DC0138C9F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7928A2BC-1422-4EC8-A61B-7F222AE1B42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563687"/>
            <a:ext cx="3657600" cy="4842841"/>
          </a:xfrm>
          <a:prstGeom prst="rect">
            <a:avLst/>
          </a:prstGeom>
          <a:noFill/>
          <a:ln>
            <a:noFill/>
          </a:ln>
        </p:spPr>
      </p:pic>
    </p:spTree>
    <p:extLst>
      <p:ext uri="{BB962C8B-B14F-4D97-AF65-F5344CB8AC3E}">
        <p14:creationId xmlns:p14="http://schemas.microsoft.com/office/powerpoint/2010/main" val="1400235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3E51F-DA2C-4B7B-86E4-47205CE6140D}"/>
              </a:ext>
            </a:extLst>
          </p:cNvPr>
          <p:cNvSpPr>
            <a:spLocks noGrp="1"/>
          </p:cNvSpPr>
          <p:nvPr>
            <p:ph idx="1"/>
          </p:nvPr>
        </p:nvSpPr>
        <p:spPr>
          <a:xfrm>
            <a:off x="838200" y="1563687"/>
            <a:ext cx="10515600" cy="4351338"/>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Prehensiune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00E2BD17-4566-4808-B610-86322F161E9F}"/>
              </a:ext>
            </a:extLst>
          </p:cNvPr>
          <p:cNvSpPr>
            <a:spLocks noGrp="1"/>
          </p:cNvSpPr>
          <p:nvPr>
            <p:ph type="sldNum" sz="quarter" idx="12"/>
          </p:nvPr>
        </p:nvSpPr>
        <p:spPr/>
        <p:txBody>
          <a:bodyPr/>
          <a:lstStyle/>
          <a:p>
            <a:fld id="{AC82BEE3-2612-4029-A7AB-281F69FF837B}" type="slidenum">
              <a:rPr lang="en-US" smtClean="0"/>
              <a:t>52</a:t>
            </a:fld>
            <a:endParaRPr lang="en-US"/>
          </a:p>
        </p:txBody>
      </p:sp>
      <p:pic>
        <p:nvPicPr>
          <p:cNvPr id="5" name="Picture 4">
            <a:extLst>
              <a:ext uri="{FF2B5EF4-FFF2-40B4-BE49-F238E27FC236}">
                <a16:creationId xmlns:a16="http://schemas.microsoft.com/office/drawing/2014/main" id="{AC53C978-9286-4A19-AE5F-CC5AA9697B71}"/>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08984F50-C7D9-471B-A4AD-A9F5919586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79343CDB-C1B8-4C22-9619-07C3ED08AE2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563687"/>
            <a:ext cx="3657600" cy="4846320"/>
          </a:xfrm>
          <a:prstGeom prst="rect">
            <a:avLst/>
          </a:prstGeom>
          <a:noFill/>
          <a:ln>
            <a:noFill/>
          </a:ln>
        </p:spPr>
      </p:pic>
    </p:spTree>
    <p:extLst>
      <p:ext uri="{BB962C8B-B14F-4D97-AF65-F5344CB8AC3E}">
        <p14:creationId xmlns:p14="http://schemas.microsoft.com/office/powerpoint/2010/main" val="2114006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1B963-ABED-44E3-A907-3A42646757F0}"/>
              </a:ext>
            </a:extLst>
          </p:cNvPr>
          <p:cNvSpPr>
            <a:spLocks noGrp="1"/>
          </p:cNvSpPr>
          <p:nvPr>
            <p:ph idx="1"/>
          </p:nvPr>
        </p:nvSpPr>
        <p:spPr>
          <a:xfrm>
            <a:off x="838200" y="1253331"/>
            <a:ext cx="10515600" cy="4351338"/>
          </a:xfrm>
        </p:spPr>
        <p:txBody>
          <a:bodyPr/>
          <a:lstStyle/>
          <a:p>
            <a:r>
              <a:rPr lang="en-US" dirty="0" err="1">
                <a:latin typeface="Times New Roman" panose="02020603050405020304" pitchFamily="18" charset="0"/>
                <a:cs typeface="Times New Roman" panose="02020603050405020304" pitchFamily="18" charset="0"/>
              </a:rPr>
              <a:t>Flexie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patru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degete</a:t>
            </a:r>
            <a:r>
              <a:rPr lang="en-US" dirty="0">
                <a:latin typeface="Times New Roman" panose="02020603050405020304" pitchFamily="18" charset="0"/>
                <a:cs typeface="Times New Roman" panose="02020603050405020304" pitchFamily="18" charset="0"/>
              </a:rPr>
              <a:t> (</a:t>
            </a:r>
            <a:r>
              <a:rPr lang="ro-RO" i="1" dirty="0"/>
              <a:t>index, mijlociu, inelar și degetul mic</a:t>
            </a:r>
            <a:r>
              <a:rPr lang="en-US" i="1" dirty="0"/>
              <a:t>)</a:t>
            </a:r>
            <a:endParaRPr lang="en-US" dirty="0"/>
          </a:p>
        </p:txBody>
      </p:sp>
      <p:sp>
        <p:nvSpPr>
          <p:cNvPr id="4" name="Slide Number Placeholder 3">
            <a:extLst>
              <a:ext uri="{FF2B5EF4-FFF2-40B4-BE49-F238E27FC236}">
                <a16:creationId xmlns:a16="http://schemas.microsoft.com/office/drawing/2014/main" id="{21274A26-F804-4E6A-AF5D-589E12F1B916}"/>
              </a:ext>
            </a:extLst>
          </p:cNvPr>
          <p:cNvSpPr>
            <a:spLocks noGrp="1"/>
          </p:cNvSpPr>
          <p:nvPr>
            <p:ph type="sldNum" sz="quarter" idx="12"/>
          </p:nvPr>
        </p:nvSpPr>
        <p:spPr/>
        <p:txBody>
          <a:bodyPr/>
          <a:lstStyle/>
          <a:p>
            <a:fld id="{AC82BEE3-2612-4029-A7AB-281F69FF837B}" type="slidenum">
              <a:rPr lang="en-US" smtClean="0"/>
              <a:t>53</a:t>
            </a:fld>
            <a:endParaRPr lang="en-US"/>
          </a:p>
        </p:txBody>
      </p:sp>
      <p:pic>
        <p:nvPicPr>
          <p:cNvPr id="5" name="Picture 4">
            <a:extLst>
              <a:ext uri="{FF2B5EF4-FFF2-40B4-BE49-F238E27FC236}">
                <a16:creationId xmlns:a16="http://schemas.microsoft.com/office/drawing/2014/main" id="{CBD0AB39-0084-44D3-95C5-8DE78703274D}"/>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1CB3A373-27D9-4CF2-B102-A5203EAEEB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0F2B5F39-953B-4E7B-9873-5C7CB1BDF7D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875155"/>
            <a:ext cx="3657600" cy="4846320"/>
          </a:xfrm>
          <a:prstGeom prst="rect">
            <a:avLst/>
          </a:prstGeom>
          <a:noFill/>
          <a:ln>
            <a:noFill/>
          </a:ln>
        </p:spPr>
      </p:pic>
    </p:spTree>
    <p:extLst>
      <p:ext uri="{BB962C8B-B14F-4D97-AF65-F5344CB8AC3E}">
        <p14:creationId xmlns:p14="http://schemas.microsoft.com/office/powerpoint/2010/main" val="3367148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D254-6268-4CCA-B75D-5D46F55525D3}"/>
              </a:ext>
            </a:extLst>
          </p:cNvPr>
          <p:cNvSpPr>
            <a:spLocks noGrp="1"/>
          </p:cNvSpPr>
          <p:nvPr>
            <p:ph type="title"/>
          </p:nvPr>
        </p:nvSpPr>
        <p:spPr>
          <a:xfrm>
            <a:off x="838200" y="956884"/>
            <a:ext cx="10515600" cy="936625"/>
          </a:xfrm>
        </p:spPr>
        <p:txBody>
          <a:bodyPr>
            <a:normAutofit fontScale="90000"/>
          </a:bodyPr>
          <a:lstStyle/>
          <a:p>
            <a:pPr algn="ctr"/>
            <a:r>
              <a:rPr lang="en-US" sz="3200" dirty="0">
                <a:latin typeface="Times New Roman" panose="02020603050405020304" pitchFamily="18" charset="0"/>
                <a:cs typeface="Times New Roman" panose="02020603050405020304" pitchFamily="18" charset="0"/>
              </a:rPr>
              <a:t>CONCLUZII ȘI DIRECȚII DE CERCETARE VIITOARE</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FEF797-E154-4FD7-B3A6-715B30A404C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6D8A588-5726-4E25-9B33-A68A29328F86}"/>
              </a:ext>
            </a:extLst>
          </p:cNvPr>
          <p:cNvSpPr>
            <a:spLocks noGrp="1"/>
          </p:cNvSpPr>
          <p:nvPr>
            <p:ph type="sldNum" sz="quarter" idx="12"/>
          </p:nvPr>
        </p:nvSpPr>
        <p:spPr/>
        <p:txBody>
          <a:bodyPr/>
          <a:lstStyle/>
          <a:p>
            <a:fld id="{AC82BEE3-2612-4029-A7AB-281F69FF837B}" type="slidenum">
              <a:rPr lang="en-US" smtClean="0"/>
              <a:t>54</a:t>
            </a:fld>
            <a:endParaRPr lang="en-US"/>
          </a:p>
        </p:txBody>
      </p:sp>
      <p:pic>
        <p:nvPicPr>
          <p:cNvPr id="5" name="Picture 4">
            <a:extLst>
              <a:ext uri="{FF2B5EF4-FFF2-40B4-BE49-F238E27FC236}">
                <a16:creationId xmlns:a16="http://schemas.microsoft.com/office/drawing/2014/main" id="{C2CA8059-0619-4765-89A0-0C03F73E7566}"/>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B1C5E8C9-D8A2-4FF0-860E-4FDEA63FCF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2191447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D9631-64AB-4274-A383-A6717B48D2A0}"/>
              </a:ext>
            </a:extLst>
          </p:cNvPr>
          <p:cNvSpPr>
            <a:spLocks noGrp="1"/>
          </p:cNvSpPr>
          <p:nvPr>
            <p:ph idx="1"/>
          </p:nvPr>
        </p:nvSpPr>
        <p:spPr>
          <a:xfrm>
            <a:off x="774244" y="1122363"/>
            <a:ext cx="10515600" cy="4351338"/>
          </a:xfrm>
        </p:spPr>
        <p:txBody>
          <a:bodyPr/>
          <a:lstStyle/>
          <a:p>
            <a:r>
              <a:rPr lang="ro-RO" dirty="0">
                <a:latin typeface="Times New Roman" panose="02020603050405020304" pitchFamily="18" charset="0"/>
                <a:cs typeface="Times New Roman" panose="02020603050405020304" pitchFamily="18" charset="0"/>
              </a:rPr>
              <a:t>VERSIUNEA ÎMBUNĂTĂȚITĂ A ALGORITMULUI DE DECIZIE</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6053878-5221-4CE3-B5B9-767F9B93CD44}"/>
              </a:ext>
            </a:extLst>
          </p:cNvPr>
          <p:cNvSpPr>
            <a:spLocks noGrp="1"/>
          </p:cNvSpPr>
          <p:nvPr>
            <p:ph type="sldNum" sz="quarter" idx="12"/>
          </p:nvPr>
        </p:nvSpPr>
        <p:spPr/>
        <p:txBody>
          <a:bodyPr/>
          <a:lstStyle/>
          <a:p>
            <a:fld id="{AC82BEE3-2612-4029-A7AB-281F69FF837B}" type="slidenum">
              <a:rPr lang="en-US" smtClean="0"/>
              <a:t>55</a:t>
            </a:fld>
            <a:endParaRPr lang="en-US"/>
          </a:p>
        </p:txBody>
      </p:sp>
      <p:pic>
        <p:nvPicPr>
          <p:cNvPr id="5" name="Picture 4">
            <a:extLst>
              <a:ext uri="{FF2B5EF4-FFF2-40B4-BE49-F238E27FC236}">
                <a16:creationId xmlns:a16="http://schemas.microsoft.com/office/drawing/2014/main" id="{660AC9F1-EACA-42C0-9DFA-5937CA4007F8}"/>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8EAEF75F-F7B3-4676-8910-EF64056A5A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A1CAEADB-33D7-4E87-AA16-30E381B4381D}"/>
              </a:ext>
            </a:extLst>
          </p:cNvPr>
          <p:cNvPicPr/>
          <p:nvPr/>
        </p:nvPicPr>
        <p:blipFill>
          <a:blip r:embed="rId4">
            <a:extLst>
              <a:ext uri="{28A0092B-C50C-407E-A947-70E740481C1C}">
                <a14:useLocalDpi xmlns:a14="http://schemas.microsoft.com/office/drawing/2010/main" val="0"/>
              </a:ext>
            </a:extLst>
          </a:blip>
          <a:stretch>
            <a:fillRect/>
          </a:stretch>
        </p:blipFill>
        <p:spPr>
          <a:xfrm>
            <a:off x="3253229" y="1696277"/>
            <a:ext cx="5557630" cy="5025198"/>
          </a:xfrm>
          <a:prstGeom prst="rect">
            <a:avLst/>
          </a:prstGeom>
        </p:spPr>
      </p:pic>
    </p:spTree>
    <p:extLst>
      <p:ext uri="{BB962C8B-B14F-4D97-AF65-F5344CB8AC3E}">
        <p14:creationId xmlns:p14="http://schemas.microsoft.com/office/powerpoint/2010/main" val="2246722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5ADE-C7B3-4056-9A10-2821F9D40F9F}"/>
              </a:ext>
            </a:extLst>
          </p:cNvPr>
          <p:cNvSpPr>
            <a:spLocks noGrp="1"/>
          </p:cNvSpPr>
          <p:nvPr>
            <p:ph type="title"/>
          </p:nvPr>
        </p:nvSpPr>
        <p:spPr>
          <a:xfrm>
            <a:off x="838200" y="2578238"/>
            <a:ext cx="10515600" cy="1325563"/>
          </a:xfrm>
        </p:spPr>
        <p:txBody>
          <a:bodyPr/>
          <a:lstStyle/>
          <a:p>
            <a:pPr algn="ctr"/>
            <a:r>
              <a:rPr lang="ro-RO" dirty="0">
                <a:latin typeface="Times New Roman" panose="02020603050405020304" pitchFamily="18" charset="0"/>
                <a:cs typeface="Times New Roman" panose="02020603050405020304" pitchFamily="18" charset="0"/>
              </a:rPr>
              <a:t>VĂ MULȚUMESC PENTRU ATENȚIA ACORDATĂ!</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E073087-5296-44B2-A797-4C77D39C06B1}"/>
              </a:ext>
            </a:extLst>
          </p:cNvPr>
          <p:cNvSpPr>
            <a:spLocks noGrp="1"/>
          </p:cNvSpPr>
          <p:nvPr>
            <p:ph type="sldNum" sz="quarter" idx="12"/>
          </p:nvPr>
        </p:nvSpPr>
        <p:spPr/>
        <p:txBody>
          <a:bodyPr/>
          <a:lstStyle/>
          <a:p>
            <a:fld id="{AC82BEE3-2612-4029-A7AB-281F69FF837B}" type="slidenum">
              <a:rPr lang="en-US" smtClean="0"/>
              <a:t>56</a:t>
            </a:fld>
            <a:endParaRPr lang="en-US"/>
          </a:p>
        </p:txBody>
      </p:sp>
    </p:spTree>
    <p:extLst>
      <p:ext uri="{BB962C8B-B14F-4D97-AF65-F5344CB8AC3E}">
        <p14:creationId xmlns:p14="http://schemas.microsoft.com/office/powerpoint/2010/main" val="75250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1FBF-6BF5-439E-B251-756A04443957}"/>
              </a:ext>
            </a:extLst>
          </p:cNvPr>
          <p:cNvSpPr>
            <a:spLocks noGrp="1"/>
          </p:cNvSpPr>
          <p:nvPr>
            <p:ph type="title"/>
          </p:nvPr>
        </p:nvSpPr>
        <p:spPr>
          <a:xfrm>
            <a:off x="838200" y="1122363"/>
            <a:ext cx="10515600" cy="816045"/>
          </a:xfrm>
        </p:spPr>
        <p:txBody>
          <a:bodyPr>
            <a:normAutofit/>
          </a:bodyPr>
          <a:lstStyle/>
          <a:p>
            <a:pPr marL="457200" indent="-457200" algn="ctr">
              <a:buFont typeface="Arial" panose="020B0604020202020204" pitchFamily="34" charset="0"/>
              <a:buChar char="•"/>
            </a:pPr>
            <a:r>
              <a:rPr lang="ro-RO" sz="3200" dirty="0">
                <a:latin typeface="Times New Roman" panose="02020603050405020304" pitchFamily="18" charset="0"/>
                <a:cs typeface="Times New Roman" panose="02020603050405020304" pitchFamily="18" charset="0"/>
              </a:rPr>
              <a:t> AMPUTAȚII LA NIVELUL MÂINII</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ECE35D-82CD-4492-B751-5729AC850F94}"/>
              </a:ext>
            </a:extLst>
          </p:cNvPr>
          <p:cNvSpPr>
            <a:spLocks noGrp="1"/>
          </p:cNvSpPr>
          <p:nvPr>
            <p:ph type="sldNum" sz="quarter" idx="12"/>
          </p:nvPr>
        </p:nvSpPr>
        <p:spPr/>
        <p:txBody>
          <a:bodyPr/>
          <a:lstStyle/>
          <a:p>
            <a:fld id="{AC82BEE3-2612-4029-A7AB-281F69FF837B}" type="slidenum">
              <a:rPr lang="en-US" smtClean="0"/>
              <a:t>6</a:t>
            </a:fld>
            <a:endParaRPr lang="en-US"/>
          </a:p>
        </p:txBody>
      </p:sp>
      <p:pic>
        <p:nvPicPr>
          <p:cNvPr id="5" name="Picture 4">
            <a:extLst>
              <a:ext uri="{FF2B5EF4-FFF2-40B4-BE49-F238E27FC236}">
                <a16:creationId xmlns:a16="http://schemas.microsoft.com/office/drawing/2014/main" id="{FAD9ECBF-5314-48E7-B7CD-F3E49C4B5020}"/>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27F6D9D3-13E3-45DA-B27C-DC1D8B0C6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7" name="Picture 6">
            <a:extLst>
              <a:ext uri="{FF2B5EF4-FFF2-40B4-BE49-F238E27FC236}">
                <a16:creationId xmlns:a16="http://schemas.microsoft.com/office/drawing/2014/main" id="{B60808C0-B369-4B49-AF5B-F17E827000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60253" y="2577953"/>
            <a:ext cx="4118288" cy="3385526"/>
          </a:xfrm>
          <a:prstGeom prst="rect">
            <a:avLst/>
          </a:prstGeom>
          <a:noFill/>
          <a:ln>
            <a:noFill/>
          </a:ln>
        </p:spPr>
      </p:pic>
      <p:pic>
        <p:nvPicPr>
          <p:cNvPr id="8" name="Picture 7">
            <a:extLst>
              <a:ext uri="{FF2B5EF4-FFF2-40B4-BE49-F238E27FC236}">
                <a16:creationId xmlns:a16="http://schemas.microsoft.com/office/drawing/2014/main" id="{226F75A3-2464-4A70-B131-0BEB1FEC20E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00995" y="2577953"/>
            <a:ext cx="4854022" cy="3387734"/>
          </a:xfrm>
          <a:prstGeom prst="rect">
            <a:avLst/>
          </a:prstGeom>
          <a:noFill/>
          <a:ln>
            <a:noFill/>
          </a:ln>
        </p:spPr>
      </p:pic>
      <p:sp>
        <p:nvSpPr>
          <p:cNvPr id="10" name="TextBox 9">
            <a:extLst>
              <a:ext uri="{FF2B5EF4-FFF2-40B4-BE49-F238E27FC236}">
                <a16:creationId xmlns:a16="http://schemas.microsoft.com/office/drawing/2014/main" id="{68726B36-7352-4EE5-A9FC-3010BBD510D1}"/>
              </a:ext>
            </a:extLst>
          </p:cNvPr>
          <p:cNvSpPr txBox="1"/>
          <p:nvPr/>
        </p:nvSpPr>
        <p:spPr>
          <a:xfrm>
            <a:off x="1260253" y="5987018"/>
            <a:ext cx="4118287"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Amputație minoră</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D9966E-C9BD-45C9-8F6F-A4D40C7D72C4}"/>
              </a:ext>
            </a:extLst>
          </p:cNvPr>
          <p:cNvSpPr txBox="1"/>
          <p:nvPr/>
        </p:nvSpPr>
        <p:spPr>
          <a:xfrm>
            <a:off x="6668862" y="5987018"/>
            <a:ext cx="4118287"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Amputație majoră</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43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DCD4-EEB1-47F2-827C-EC45FB7125B2}"/>
              </a:ext>
            </a:extLst>
          </p:cNvPr>
          <p:cNvSpPr>
            <a:spLocks noGrp="1"/>
          </p:cNvSpPr>
          <p:nvPr>
            <p:ph type="title"/>
          </p:nvPr>
        </p:nvSpPr>
        <p:spPr>
          <a:xfrm>
            <a:off x="838200" y="978694"/>
            <a:ext cx="10515600" cy="757238"/>
          </a:xfrm>
        </p:spPr>
        <p:txBody>
          <a:bodyPr>
            <a:normAutofit/>
          </a:bodyPr>
          <a:lstStyle/>
          <a:p>
            <a:pPr marL="457200" indent="-457200" algn="ctr">
              <a:buFont typeface="Arial" panose="020B0604020202020204" pitchFamily="34" charset="0"/>
              <a:buChar char="•"/>
            </a:pPr>
            <a:r>
              <a:rPr lang="ro-RO" sz="3200" dirty="0">
                <a:latin typeface="Times New Roman" panose="02020603050405020304" pitchFamily="18" charset="0"/>
                <a:cs typeface="Times New Roman" panose="02020603050405020304" pitchFamily="18" charset="0"/>
              </a:rPr>
              <a:t>SUBSTITUIREA TEHNICĂ A MÂINII UMANE</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4262BD8-E6E6-4F8A-916D-EEA77122A09F}"/>
              </a:ext>
            </a:extLst>
          </p:cNvPr>
          <p:cNvSpPr>
            <a:spLocks noGrp="1"/>
          </p:cNvSpPr>
          <p:nvPr>
            <p:ph type="sldNum" sz="quarter" idx="12"/>
          </p:nvPr>
        </p:nvSpPr>
        <p:spPr/>
        <p:txBody>
          <a:bodyPr/>
          <a:lstStyle/>
          <a:p>
            <a:fld id="{AC82BEE3-2612-4029-A7AB-281F69FF837B}" type="slidenum">
              <a:rPr lang="en-US" smtClean="0"/>
              <a:t>7</a:t>
            </a:fld>
            <a:endParaRPr lang="en-US"/>
          </a:p>
        </p:txBody>
      </p:sp>
      <p:pic>
        <p:nvPicPr>
          <p:cNvPr id="5" name="Picture 4">
            <a:extLst>
              <a:ext uri="{FF2B5EF4-FFF2-40B4-BE49-F238E27FC236}">
                <a16:creationId xmlns:a16="http://schemas.microsoft.com/office/drawing/2014/main" id="{ACA083C3-9BB7-4A86-820C-84655AF75888}"/>
              </a:ext>
            </a:extLst>
          </p:cNvPr>
          <p:cNvPicPr/>
          <p:nvPr/>
        </p:nvPicPr>
        <p:blipFill>
          <a:blip r:embed="rId2">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6" name="Picture 5" descr="SIGLA FIM_2015">
            <a:extLst>
              <a:ext uri="{FF2B5EF4-FFF2-40B4-BE49-F238E27FC236}">
                <a16:creationId xmlns:a16="http://schemas.microsoft.com/office/drawing/2014/main" id="{3DD400B1-A624-40C9-B91D-E173CA1558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pic>
        <p:nvPicPr>
          <p:cNvPr id="9" name="Picture 8">
            <a:extLst>
              <a:ext uri="{FF2B5EF4-FFF2-40B4-BE49-F238E27FC236}">
                <a16:creationId xmlns:a16="http://schemas.microsoft.com/office/drawing/2014/main" id="{7D098EB8-60A3-4CFE-9013-B833D32981D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502611" y="2264296"/>
            <a:ext cx="5186777" cy="3563689"/>
          </a:xfrm>
          <a:prstGeom prst="rect">
            <a:avLst/>
          </a:prstGeom>
          <a:noFill/>
          <a:ln>
            <a:noFill/>
          </a:ln>
        </p:spPr>
      </p:pic>
      <p:sp>
        <p:nvSpPr>
          <p:cNvPr id="11" name="TextBox 10">
            <a:extLst>
              <a:ext uri="{FF2B5EF4-FFF2-40B4-BE49-F238E27FC236}">
                <a16:creationId xmlns:a16="http://schemas.microsoft.com/office/drawing/2014/main" id="{4238547D-CDD2-43DB-93E1-D929DA1A9781}"/>
              </a:ext>
            </a:extLst>
          </p:cNvPr>
          <p:cNvSpPr txBox="1"/>
          <p:nvPr/>
        </p:nvSpPr>
        <p:spPr>
          <a:xfrm>
            <a:off x="3502611" y="5987017"/>
            <a:ext cx="5186777"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Proteză pasivă (cosmetică)</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06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F8039C-38DF-431F-9E52-5C4F2EED79C7}"/>
              </a:ext>
            </a:extLst>
          </p:cNvPr>
          <p:cNvSpPr>
            <a:spLocks noGrp="1"/>
          </p:cNvSpPr>
          <p:nvPr>
            <p:ph type="sldNum" sz="quarter" idx="12"/>
          </p:nvPr>
        </p:nvSpPr>
        <p:spPr/>
        <p:txBody>
          <a:bodyPr/>
          <a:lstStyle/>
          <a:p>
            <a:fld id="{AC82BEE3-2612-4029-A7AB-281F69FF837B}" type="slidenum">
              <a:rPr lang="en-US" smtClean="0"/>
              <a:t>8</a:t>
            </a:fld>
            <a:endParaRPr lang="en-US"/>
          </a:p>
        </p:txBody>
      </p:sp>
      <p:pic>
        <p:nvPicPr>
          <p:cNvPr id="9" name="Picture 8">
            <a:extLst>
              <a:ext uri="{FF2B5EF4-FFF2-40B4-BE49-F238E27FC236}">
                <a16:creationId xmlns:a16="http://schemas.microsoft.com/office/drawing/2014/main" id="{042E3E55-D3CD-4585-B5C6-E87E401C38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66201" y="1141301"/>
            <a:ext cx="5044399" cy="4228023"/>
          </a:xfrm>
          <a:prstGeom prst="rect">
            <a:avLst/>
          </a:prstGeom>
          <a:noFill/>
          <a:ln>
            <a:noFill/>
          </a:ln>
        </p:spPr>
      </p:pic>
      <p:sp>
        <p:nvSpPr>
          <p:cNvPr id="11" name="TextBox 10">
            <a:extLst>
              <a:ext uri="{FF2B5EF4-FFF2-40B4-BE49-F238E27FC236}">
                <a16:creationId xmlns:a16="http://schemas.microsoft.com/office/drawing/2014/main" id="{A5B2E595-548E-4D2A-8A7A-7CC247664CB2}"/>
              </a:ext>
            </a:extLst>
          </p:cNvPr>
          <p:cNvSpPr txBox="1"/>
          <p:nvPr/>
        </p:nvSpPr>
        <p:spPr>
          <a:xfrm>
            <a:off x="3566201" y="5532033"/>
            <a:ext cx="5044399" cy="369332"/>
          </a:xfrm>
          <a:prstGeom prst="rect">
            <a:avLst/>
          </a:prstGeom>
          <a:noFill/>
        </p:spPr>
        <p:txBody>
          <a:bodyPr wrap="square" rtlCol="0">
            <a:spAutoFit/>
          </a:bodyPr>
          <a:lstStyle/>
          <a:p>
            <a:pPr algn="ctr"/>
            <a:r>
              <a:rPr lang="ro-RO" dirty="0">
                <a:latin typeface="Times New Roman" panose="02020603050405020304" pitchFamily="18" charset="0"/>
                <a:cs typeface="Times New Roman" panose="02020603050405020304" pitchFamily="18" charset="0"/>
              </a:rPr>
              <a:t>Proteză mecanică</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0BE8F454-2849-4E15-AB87-229E83A82823}"/>
              </a:ext>
            </a:extLst>
          </p:cNvPr>
          <p:cNvSpPr/>
          <p:nvPr/>
        </p:nvSpPr>
        <p:spPr>
          <a:xfrm>
            <a:off x="5192547" y="3244334"/>
            <a:ext cx="1806905" cy="369332"/>
          </a:xfrm>
          <a:prstGeom prst="rect">
            <a:avLst/>
          </a:prstGeom>
        </p:spPr>
        <p:txBody>
          <a:bodyPr wrap="none">
            <a:spAutoFit/>
          </a:bodyPr>
          <a:lstStyle/>
          <a:p>
            <a:r>
              <a:rPr lang="ro-RO" dirty="0">
                <a:latin typeface="Times New Roman" panose="02020603050405020304" pitchFamily="18" charset="0"/>
                <a:ea typeface="Calibri" panose="020F0502020204030204" pitchFamily="34" charset="0"/>
              </a:rPr>
              <a:t>Proteză mecanică</a:t>
            </a:r>
            <a:endParaRPr lang="en-US" dirty="0"/>
          </a:p>
        </p:txBody>
      </p:sp>
      <p:pic>
        <p:nvPicPr>
          <p:cNvPr id="13" name="Picture 12">
            <a:extLst>
              <a:ext uri="{FF2B5EF4-FFF2-40B4-BE49-F238E27FC236}">
                <a16:creationId xmlns:a16="http://schemas.microsoft.com/office/drawing/2014/main" id="{F7A19861-53F8-40DD-956F-4161AB3C7CA6}"/>
              </a:ext>
            </a:extLst>
          </p:cNvPr>
          <p:cNvPicPr/>
          <p:nvPr/>
        </p:nvPicPr>
        <p:blipFill>
          <a:blip r:embed="rId3">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14" name="Picture 13" descr="SIGLA FIM_2015">
            <a:extLst>
              <a:ext uri="{FF2B5EF4-FFF2-40B4-BE49-F238E27FC236}">
                <a16:creationId xmlns:a16="http://schemas.microsoft.com/office/drawing/2014/main" id="{4126E562-B510-428C-B1BD-52CF076CF8F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189011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96C97E-A4A0-40F2-8341-98ADE8C73B67}"/>
              </a:ext>
            </a:extLst>
          </p:cNvPr>
          <p:cNvSpPr>
            <a:spLocks noGrp="1"/>
          </p:cNvSpPr>
          <p:nvPr>
            <p:ph type="sldNum" sz="quarter" idx="12"/>
          </p:nvPr>
        </p:nvSpPr>
        <p:spPr/>
        <p:txBody>
          <a:bodyPr/>
          <a:lstStyle/>
          <a:p>
            <a:fld id="{AC82BEE3-2612-4029-A7AB-281F69FF837B}" type="slidenum">
              <a:rPr lang="en-US" smtClean="0"/>
              <a:t>9</a:t>
            </a:fld>
            <a:endParaRPr lang="en-US"/>
          </a:p>
        </p:txBody>
      </p:sp>
      <p:pic>
        <p:nvPicPr>
          <p:cNvPr id="5" name="Picture 4">
            <a:extLst>
              <a:ext uri="{FF2B5EF4-FFF2-40B4-BE49-F238E27FC236}">
                <a16:creationId xmlns:a16="http://schemas.microsoft.com/office/drawing/2014/main" id="{9F060D5A-4113-4831-81A5-19900474A1A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6504" y="1209262"/>
            <a:ext cx="4518991" cy="4041912"/>
          </a:xfrm>
          <a:prstGeom prst="rect">
            <a:avLst/>
          </a:prstGeom>
          <a:noFill/>
          <a:ln>
            <a:noFill/>
          </a:ln>
        </p:spPr>
      </p:pic>
      <p:sp>
        <p:nvSpPr>
          <p:cNvPr id="6" name="Rectangle 5">
            <a:extLst>
              <a:ext uri="{FF2B5EF4-FFF2-40B4-BE49-F238E27FC236}">
                <a16:creationId xmlns:a16="http://schemas.microsoft.com/office/drawing/2014/main" id="{0A8564AD-6124-4CC6-8A76-C94AD1F0E424}"/>
              </a:ext>
            </a:extLst>
          </p:cNvPr>
          <p:cNvSpPr/>
          <p:nvPr/>
        </p:nvSpPr>
        <p:spPr>
          <a:xfrm>
            <a:off x="4197626" y="5279406"/>
            <a:ext cx="4518991" cy="369332"/>
          </a:xfrm>
          <a:prstGeom prst="rect">
            <a:avLst/>
          </a:prstGeom>
        </p:spPr>
        <p:txBody>
          <a:bodyPr wrap="square">
            <a:spAutoFit/>
          </a:bodyPr>
          <a:lstStyle/>
          <a:p>
            <a:pPr algn="ctr"/>
            <a:r>
              <a:rPr lang="ro-RO" dirty="0">
                <a:latin typeface="Times New Roman" panose="02020603050405020304" pitchFamily="18" charset="0"/>
                <a:ea typeface="Calibri" panose="020F0502020204030204" pitchFamily="34" charset="0"/>
              </a:rPr>
              <a:t>Proteză electrică</a:t>
            </a:r>
            <a:endParaRPr lang="en-US" dirty="0"/>
          </a:p>
        </p:txBody>
      </p:sp>
      <p:pic>
        <p:nvPicPr>
          <p:cNvPr id="7" name="Picture 6">
            <a:extLst>
              <a:ext uri="{FF2B5EF4-FFF2-40B4-BE49-F238E27FC236}">
                <a16:creationId xmlns:a16="http://schemas.microsoft.com/office/drawing/2014/main" id="{884EE5E9-3752-4FFB-9792-5ED9185E7AEE}"/>
              </a:ext>
            </a:extLst>
          </p:cNvPr>
          <p:cNvPicPr/>
          <p:nvPr/>
        </p:nvPicPr>
        <p:blipFill>
          <a:blip r:embed="rId3">
            <a:extLst>
              <a:ext uri="{28A0092B-C50C-407E-A947-70E740481C1C}">
                <a14:useLocalDpi xmlns:a14="http://schemas.microsoft.com/office/drawing/2010/main" val="0"/>
              </a:ext>
            </a:extLst>
          </a:blip>
          <a:stretch>
            <a:fillRect/>
          </a:stretch>
        </p:blipFill>
        <p:spPr>
          <a:xfrm>
            <a:off x="288235" y="103119"/>
            <a:ext cx="972018" cy="1019244"/>
          </a:xfrm>
          <a:prstGeom prst="rect">
            <a:avLst/>
          </a:prstGeom>
        </p:spPr>
      </p:pic>
      <p:pic>
        <p:nvPicPr>
          <p:cNvPr id="8" name="Picture 7" descr="SIGLA FIM_2015">
            <a:extLst>
              <a:ext uri="{FF2B5EF4-FFF2-40B4-BE49-F238E27FC236}">
                <a16:creationId xmlns:a16="http://schemas.microsoft.com/office/drawing/2014/main" id="{AA2300F0-7683-4F1C-8B0A-711FF1A8DF7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03835" y="103119"/>
            <a:ext cx="1099930" cy="1019244"/>
          </a:xfrm>
          <a:prstGeom prst="rect">
            <a:avLst/>
          </a:prstGeom>
          <a:noFill/>
          <a:ln>
            <a:noFill/>
          </a:ln>
        </p:spPr>
      </p:pic>
    </p:spTree>
    <p:extLst>
      <p:ext uri="{BB962C8B-B14F-4D97-AF65-F5344CB8AC3E}">
        <p14:creationId xmlns:p14="http://schemas.microsoft.com/office/powerpoint/2010/main" val="4051391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TotalTime>
  <Words>914</Words>
  <Application>Microsoft Office PowerPoint</Application>
  <PresentationFormat>Ecran lat</PresentationFormat>
  <Paragraphs>232</Paragraphs>
  <Slides>56</Slides>
  <Notes>0</Notes>
  <HiddenSlides>0</HiddenSlides>
  <MMClips>0</MMClips>
  <ScaleCrop>false</ScaleCrop>
  <HeadingPairs>
    <vt:vector size="6" baseType="variant">
      <vt:variant>
        <vt:lpstr>Fonturi utilizate</vt:lpstr>
      </vt:variant>
      <vt:variant>
        <vt:i4>6</vt:i4>
      </vt:variant>
      <vt:variant>
        <vt:lpstr>Temă</vt:lpstr>
      </vt:variant>
      <vt:variant>
        <vt:i4>1</vt:i4>
      </vt:variant>
      <vt:variant>
        <vt:lpstr>Titluri diapozitive</vt:lpstr>
      </vt:variant>
      <vt:variant>
        <vt:i4>56</vt:i4>
      </vt:variant>
    </vt:vector>
  </HeadingPairs>
  <TitlesOfParts>
    <vt:vector size="63" baseType="lpstr">
      <vt:lpstr>Arial</vt:lpstr>
      <vt:lpstr>Calibri</vt:lpstr>
      <vt:lpstr>Calibri Light</vt:lpstr>
      <vt:lpstr>Cambria Math</vt:lpstr>
      <vt:lpstr>Times New Roman</vt:lpstr>
      <vt:lpstr>Wingdings</vt:lpstr>
      <vt:lpstr>Office Theme</vt:lpstr>
      <vt:lpstr>Proteză de mână de tip antropomorfic cu comandă mioelectrică </vt:lpstr>
      <vt:lpstr>CUPRINS</vt:lpstr>
      <vt:lpstr>INTRODUCERE </vt:lpstr>
      <vt:lpstr>CAPITOLUL I - STUDII ȘI CERCETĂRI CU CARACTER MEDICAL </vt:lpstr>
      <vt:lpstr>BIOMECANICA MÂINII UMANE</vt:lpstr>
      <vt:lpstr> AMPUTAȚII LA NIVELUL MÂINII</vt:lpstr>
      <vt:lpstr>SUBSTITUIREA TEHNICĂ A MÂINII UMANE</vt:lpstr>
      <vt:lpstr>Prezentare PowerPoint</vt:lpstr>
      <vt:lpstr>Prezentare PowerPoint</vt:lpstr>
      <vt:lpstr>Prezentare PowerPoint</vt:lpstr>
      <vt:lpstr>FUNCȚIONALITATEA PROTEZEI DE MÂNĂ MIOELECTRICE</vt:lpstr>
      <vt:lpstr>Prezentare PowerPoint</vt:lpstr>
      <vt:lpstr>Prezentare PowerPoint</vt:lpstr>
      <vt:lpstr>Prezentare PowerPoint</vt:lpstr>
      <vt:lpstr>CAPITOLUL II - STADIUL ACTUAL AL CERCETĂRILOR ÎN DOMENIUL PROTEZĂRII MÂINII UMANE </vt:lpstr>
      <vt:lpstr>Prezentare PowerPoint</vt:lpstr>
      <vt:lpstr>Prezentare PowerPoint</vt:lpstr>
      <vt:lpstr>Prezentare PowerPoint</vt:lpstr>
      <vt:lpstr>Prezentare PowerPoint</vt:lpstr>
      <vt:lpstr>Prezentare PowerPoint</vt:lpstr>
      <vt:lpstr>CAPITOLUL III - PROIECTAREA SOLUȚIEI PROPUSE </vt:lpstr>
      <vt:lpstr>Prezentare PowerPoint</vt:lpstr>
      <vt:lpstr>Prezentare PowerPoint</vt:lpstr>
      <vt:lpstr>CAPITOLUL IV - IMPLEMENTAREA SOLUȚIEI PROPUSE </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CONCLUZII ȘI DIRECȚII DE CERCETARE VIITOARE </vt:lpstr>
      <vt:lpstr>Prezentare PowerPoint</vt:lpstr>
      <vt:lpstr>VĂ MULȚUMESC PENTRU ATENȚIA ACORDATĂ!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Ionita</dc:creator>
  <cp:lastModifiedBy>Ioan</cp:lastModifiedBy>
  <cp:revision>32</cp:revision>
  <dcterms:created xsi:type="dcterms:W3CDTF">2018-07-01T19:50:18Z</dcterms:created>
  <dcterms:modified xsi:type="dcterms:W3CDTF">2020-06-04T19:40:07Z</dcterms:modified>
</cp:coreProperties>
</file>